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Lst>
  <p:sldSz cy="6858000" cx="12192000"/>
  <p:notesSz cx="6858000" cy="9144000"/>
  <p:embeddedFontLst>
    <p:embeddedFont>
      <p:font typeface="Urbanist"/>
      <p:regular r:id="rId26"/>
      <p:bold r:id="rId27"/>
      <p:italic r:id="rId28"/>
      <p:boldItalic r:id="rId2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1" name="Kevin Schaefer"/>
  <p:cmAuthor clrIdx="1" id="1" initials="" lastIdx="2" name="Kelly Peterson"/>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commentAuthors" Target="commentAuthors.xml"/><Relationship Id="rId9" Type="http://schemas.openxmlformats.org/officeDocument/2006/relationships/slide" Target="slides/slide3.xml"/><Relationship Id="rId26" Type="http://schemas.openxmlformats.org/officeDocument/2006/relationships/font" Target="fonts/Urbanist-regular.fntdata"/><Relationship Id="rId25" Type="http://schemas.openxmlformats.org/officeDocument/2006/relationships/slide" Target="slides/slide19.xml"/><Relationship Id="rId28" Type="http://schemas.openxmlformats.org/officeDocument/2006/relationships/font" Target="fonts/Urbanist-italic.fntdata"/><Relationship Id="rId27" Type="http://schemas.openxmlformats.org/officeDocument/2006/relationships/font" Target="fonts/Urbanist-bold.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Urbanist-boldItalic.fntdata"/><Relationship Id="rId7" Type="http://schemas.openxmlformats.org/officeDocument/2006/relationships/slide" Target="slides/slide1.xml"/><Relationship Id="rId8" Type="http://schemas.openxmlformats.org/officeDocument/2006/relationships/slide" Target="slides/slide2.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5-12-09T17:57:43.231">
    <p:pos x="4146" y="1788"/>
    <p:text>Controversial take -- isnt this a good thing? : ) Shouldn't we aspire to a world where our ads are so good Cx don't even recognize they're ads?</p:text>
  </p:cm>
  <p:cm authorId="1" idx="1" dt="2025-12-09T17:57:14.366">
    <p:pos x="4146" y="1788"/>
    <p:text>I don't disagree with you-  see Cx Ad perceptions research prior to this.  But this blindness is also about "skip" behavior which can lead to content getting ignored which we do not want.  We need to strike the right balance between Advertiser needs and Cx needs, as well as transparency and value.</p:text>
  </p:cm>
  <p:cm authorId="1" idx="2" dt="2025-12-09T17:57:43.231">
    <p:pos x="4146" y="1788"/>
    <p:text>Link to research: https://docs.google.com/presentation/d/1J_6hsRB10jqzuiBIbrrR2iSJ3Zoxc4Qkx8VYfKm5NrQ/edit?usp=sharing</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391635b5066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g391635b5066_0_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3aa353f2ae0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g3aa353f2ae0_0_6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39128fcbe89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g39128fcbe89_0_7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3aa353f2ae0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g3aa353f2ae0_0_4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39128fcbe89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g39128fcbe89_0_9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3aa353f2ae0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g3aa353f2ae0_0_7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3aa353f2ae0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g3aa353f2ae0_0_15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39128fcbe89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g39128fcbe89_0_3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3aa353f2ae0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g3aa353f2ae0_0_11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3aa353f2ae0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g3aa353f2ae0_0_3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3aa353f2ae0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g3aa353f2ae0_0_1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39128fcbe89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g39128fcbe89_0_6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 name="Shape 11"/>
        <p:cNvGrpSpPr/>
        <p:nvPr/>
      </p:nvGrpSpPr>
      <p:grpSpPr>
        <a:xfrm>
          <a:off x="0" y="0"/>
          <a:ext cx="0" cy="0"/>
          <a:chOff x="0" y="0"/>
          <a:chExt cx="0" cy="0"/>
        </a:xfrm>
      </p:grpSpPr>
      <p:sp>
        <p:nvSpPr>
          <p:cNvPr id="12" name="Google Shape;12;p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 name="Google Shape;13;p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 name="Google Shape;14;p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1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1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1" name="Google Shape;71;p1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1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1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1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1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7" name="Google Shape;77;p1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1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1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18" name="Google Shape;18;p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 name="Google Shape;24;p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30" name="Google Shape;30;p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6" name="Google Shape;36;p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7" name="Google Shape;37;p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3" name="Google Shape;43;p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4" name="Google Shape;44;p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5" name="Google Shape;45;p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6" name="Google Shape;46;p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57" name="Google Shape;57;p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58" name="Google Shape;58;p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1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10"/>
          <p:cNvSpPr/>
          <p:nvPr>
            <p:ph idx="2" type="pic"/>
          </p:nvPr>
        </p:nvSpPr>
        <p:spPr>
          <a:xfrm>
            <a:off x="1792288" y="612775"/>
            <a:ext cx="5486400" cy="4114800"/>
          </a:xfrm>
          <a:prstGeom prst="rect">
            <a:avLst/>
          </a:prstGeom>
          <a:noFill/>
          <a:ln>
            <a:noFill/>
          </a:ln>
        </p:spPr>
      </p:sp>
      <p:sp>
        <p:nvSpPr>
          <p:cNvPr id="64" name="Google Shape;64;p1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5" name="Google Shape;65;p1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1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1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 name="Google Shape;8;p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6.png"/><Relationship Id="rId4" Type="http://schemas.openxmlformats.org/officeDocument/2006/relationships/image" Target="../media/image1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8.png"/><Relationship Id="rId4" Type="http://schemas.openxmlformats.org/officeDocument/2006/relationships/image" Target="../media/image2.png"/><Relationship Id="rId5"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8.png"/><Relationship Id="rId4" Type="http://schemas.openxmlformats.org/officeDocument/2006/relationships/image" Target="../media/image2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8.png"/><Relationship Id="rId4" Type="http://schemas.openxmlformats.org/officeDocument/2006/relationships/image" Target="../media/image24.png"/><Relationship Id="rId5" Type="http://schemas.openxmlformats.org/officeDocument/2006/relationships/image" Target="../media/image17.png"/><Relationship Id="rId6" Type="http://schemas.openxmlformats.org/officeDocument/2006/relationships/image" Target="../media/image14.png"/><Relationship Id="rId7" Type="http://schemas.openxmlformats.org/officeDocument/2006/relationships/image" Target="../media/image2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8.png"/><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8.png"/><Relationship Id="rId4" Type="http://schemas.openxmlformats.org/officeDocument/2006/relationships/image" Target="../media/image25.png"/><Relationship Id="rId5" Type="http://schemas.openxmlformats.org/officeDocument/2006/relationships/image" Target="../media/image2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8.png"/><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8.png"/><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8.png"/><Relationship Id="rId4" Type="http://schemas.openxmlformats.org/officeDocument/2006/relationships/image" Target="../media/image16.png"/><Relationship Id="rId5" Type="http://schemas.openxmlformats.org/officeDocument/2006/relationships/hyperlink" Target="https://docs.google.com/document/d/1PAprkwDvjjk1t5Q4AceAkFp2uaiRKLR9si4jVvYeRkM/edit?usp=sharing"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comments" Target="../comments/comment1.xml"/><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8.png"/><Relationship Id="rId4" Type="http://schemas.openxmlformats.org/officeDocument/2006/relationships/image" Target="../media/image5.png"/><Relationship Id="rId11" Type="http://schemas.openxmlformats.org/officeDocument/2006/relationships/hyperlink" Target="https://app.reduct.video/o/5392f4efe3/p/4a83d31057/share/fe092f763f47fe76f0ef/d/baab83acee/" TargetMode="External"/><Relationship Id="rId10" Type="http://schemas.openxmlformats.org/officeDocument/2006/relationships/hyperlink" Target="https://docs.google.com/document/d/1VU2CRI1tnsk1oiqWRke0fvyhq3BVsAkOA5EBlqT8kMo/edit?usp=sharing" TargetMode="External"/><Relationship Id="rId9" Type="http://schemas.openxmlformats.org/officeDocument/2006/relationships/image" Target="../media/image11.png"/><Relationship Id="rId5" Type="http://schemas.openxmlformats.org/officeDocument/2006/relationships/image" Target="../media/image9.png"/><Relationship Id="rId6" Type="http://schemas.openxmlformats.org/officeDocument/2006/relationships/image" Target="../media/image4.png"/><Relationship Id="rId7" Type="http://schemas.openxmlformats.org/officeDocument/2006/relationships/hyperlink" Target="https://www.figma.com/proto/5gKpMc6hR8S4yWdOq1zu8Z/Ads---Promos-Formats-Design-Sprint?page-id=1521%3A19319&amp;node-id=1626-25888&amp;viewport=982%2C-102%2C0.34&amp;t=IYxkBbPP4LZLdcyC-1&amp;scaling=min-zoom&amp;content-scaling=fixed&amp;starting-point-node-id=1626%3A25888&amp;show-proto-sidebar=1" TargetMode="External"/><Relationship Id="rId8" Type="http://schemas.openxmlformats.org/officeDocument/2006/relationships/image" Target="../media/image1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8.png"/><Relationship Id="rId4" Type="http://schemas.openxmlformats.org/officeDocument/2006/relationships/image" Target="../media/image3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8.png"/><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8.png"/><Relationship Id="rId4" Type="http://schemas.openxmlformats.org/officeDocument/2006/relationships/image" Target="../media/image2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8.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8.png"/><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E1E1E"/>
        </a:solidFill>
      </p:bgPr>
    </p:bg>
    <p:spTree>
      <p:nvGrpSpPr>
        <p:cNvPr id="83" name="Shape 83"/>
        <p:cNvGrpSpPr/>
        <p:nvPr/>
      </p:nvGrpSpPr>
      <p:grpSpPr>
        <a:xfrm>
          <a:off x="0" y="0"/>
          <a:ext cx="0" cy="0"/>
          <a:chOff x="0" y="0"/>
          <a:chExt cx="0" cy="0"/>
        </a:xfrm>
      </p:grpSpPr>
      <p:pic>
        <p:nvPicPr>
          <p:cNvPr descr="image.png" id="84" name="Google Shape;84;p13"/>
          <p:cNvPicPr preferRelativeResize="0"/>
          <p:nvPr/>
        </p:nvPicPr>
        <p:blipFill rotWithShape="1">
          <a:blip r:embed="rId3">
            <a:alphaModFix/>
          </a:blip>
          <a:srcRect b="0" l="0" r="0" t="0"/>
          <a:stretch/>
        </p:blipFill>
        <p:spPr>
          <a:xfrm>
            <a:off x="0" y="0"/>
            <a:ext cx="12192000" cy="6858000"/>
          </a:xfrm>
          <a:prstGeom prst="rect">
            <a:avLst/>
          </a:prstGeom>
          <a:noFill/>
          <a:ln>
            <a:noFill/>
          </a:ln>
        </p:spPr>
      </p:pic>
      <p:pic>
        <p:nvPicPr>
          <p:cNvPr descr="image.png" id="85" name="Google Shape;85;p13"/>
          <p:cNvPicPr preferRelativeResize="0"/>
          <p:nvPr/>
        </p:nvPicPr>
        <p:blipFill rotWithShape="1">
          <a:blip r:embed="rId4">
            <a:alphaModFix/>
          </a:blip>
          <a:srcRect b="0" l="0" r="0" t="0"/>
          <a:stretch/>
        </p:blipFill>
        <p:spPr>
          <a:xfrm>
            <a:off x="571500" y="2527475"/>
            <a:ext cx="8839200" cy="3123125"/>
          </a:xfrm>
          <a:prstGeom prst="rect">
            <a:avLst/>
          </a:prstGeom>
          <a:noFill/>
          <a:ln>
            <a:noFill/>
          </a:ln>
        </p:spPr>
      </p:pic>
      <p:sp>
        <p:nvSpPr>
          <p:cNvPr id="86" name="Google Shape;86;p13"/>
          <p:cNvSpPr txBox="1"/>
          <p:nvPr/>
        </p:nvSpPr>
        <p:spPr>
          <a:xfrm>
            <a:off x="952500" y="2930097"/>
            <a:ext cx="8481000" cy="1745400"/>
          </a:xfrm>
          <a:prstGeom prst="rect">
            <a:avLst/>
          </a:prstGeom>
          <a:noFill/>
          <a:ln>
            <a:noFill/>
          </a:ln>
        </p:spPr>
        <p:txBody>
          <a:bodyPr anchorCtr="0" anchor="t" bIns="0" lIns="0" spcFirstLastPara="1" rIns="0" wrap="square" tIns="0">
            <a:spAutoFit/>
          </a:bodyPr>
          <a:lstStyle/>
          <a:p>
            <a:pPr indent="0" lvl="0" marL="0" marR="0" rtl="0" algn="l">
              <a:lnSpc>
                <a:spcPct val="110000"/>
              </a:lnSpc>
              <a:spcBef>
                <a:spcPts val="0"/>
              </a:spcBef>
              <a:spcAft>
                <a:spcPts val="0"/>
              </a:spcAft>
              <a:buNone/>
            </a:pPr>
            <a:r>
              <a:rPr b="1" lang="en-US" sz="5400">
                <a:solidFill>
                  <a:srgbClr val="FFFFFF"/>
                </a:solidFill>
                <a:latin typeface="Urbanist"/>
                <a:ea typeface="Urbanist"/>
                <a:cs typeface="Urbanist"/>
                <a:sym typeface="Urbanist"/>
              </a:rPr>
              <a:t>Exploring New </a:t>
            </a:r>
            <a:endParaRPr b="1" sz="5400">
              <a:solidFill>
                <a:srgbClr val="FFFFFF"/>
              </a:solidFill>
              <a:latin typeface="Urbanist"/>
              <a:ea typeface="Urbanist"/>
              <a:cs typeface="Urbanist"/>
              <a:sym typeface="Urbanist"/>
            </a:endParaRPr>
          </a:p>
          <a:p>
            <a:pPr indent="0" lvl="0" marL="0" marR="0" rtl="0" algn="l">
              <a:lnSpc>
                <a:spcPct val="110000"/>
              </a:lnSpc>
              <a:spcBef>
                <a:spcPts val="0"/>
              </a:spcBef>
              <a:spcAft>
                <a:spcPts val="0"/>
              </a:spcAft>
              <a:buNone/>
            </a:pPr>
            <a:r>
              <a:rPr b="1" lang="en-US" sz="5400">
                <a:solidFill>
                  <a:srgbClr val="FFFFFF"/>
                </a:solidFill>
                <a:latin typeface="Urbanist"/>
                <a:ea typeface="Urbanist"/>
                <a:cs typeface="Urbanist"/>
                <a:sym typeface="Urbanist"/>
              </a:rPr>
              <a:t>Ad Formats </a:t>
            </a:r>
            <a:endParaRPr/>
          </a:p>
        </p:txBody>
      </p:sp>
      <p:sp>
        <p:nvSpPr>
          <p:cNvPr id="87" name="Google Shape;87;p13"/>
          <p:cNvSpPr txBox="1"/>
          <p:nvPr/>
        </p:nvSpPr>
        <p:spPr>
          <a:xfrm>
            <a:off x="952500" y="4567108"/>
            <a:ext cx="8077200" cy="720300"/>
          </a:xfrm>
          <a:prstGeom prst="rect">
            <a:avLst/>
          </a:prstGeom>
          <a:noFill/>
          <a:ln>
            <a:noFill/>
          </a:ln>
        </p:spPr>
        <p:txBody>
          <a:bodyPr anchorCtr="0" anchor="t" bIns="0" lIns="0" spcFirstLastPara="1" rIns="0" wrap="square" tIns="0">
            <a:spAutoFit/>
          </a:bodyPr>
          <a:lstStyle/>
          <a:p>
            <a:pPr indent="0" lvl="0" marL="0" marR="0" rtl="0" algn="l">
              <a:lnSpc>
                <a:spcPct val="159944"/>
              </a:lnSpc>
              <a:spcBef>
                <a:spcPts val="0"/>
              </a:spcBef>
              <a:spcAft>
                <a:spcPts val="0"/>
              </a:spcAft>
              <a:buNone/>
            </a:pPr>
            <a:br>
              <a:rPr b="0" i="0" lang="en-US" sz="1800" u="none" cap="none" strike="noStrike">
                <a:solidFill>
                  <a:schemeClr val="dk1"/>
                </a:solidFill>
                <a:latin typeface="Calibri"/>
                <a:ea typeface="Calibri"/>
                <a:cs typeface="Calibri"/>
                <a:sym typeface="Calibri"/>
              </a:rPr>
            </a:br>
            <a:r>
              <a:rPr lang="en-US" sz="1800">
                <a:solidFill>
                  <a:srgbClr val="BBBBBB"/>
                </a:solidFill>
                <a:latin typeface="Urbanist"/>
                <a:ea typeface="Urbanist"/>
                <a:cs typeface="Urbanist"/>
                <a:sym typeface="Urbanist"/>
              </a:rPr>
              <a:t>Nov 2025 </a:t>
            </a:r>
            <a:r>
              <a:rPr b="0" i="0" lang="en-US" sz="1800" u="none" cap="none" strike="noStrike">
                <a:solidFill>
                  <a:srgbClr val="BBBBBB"/>
                </a:solidFill>
                <a:latin typeface="Urbanist"/>
                <a:ea typeface="Urbanist"/>
                <a:cs typeface="Urbanist"/>
                <a:sym typeface="Urbanist"/>
              </a:rPr>
              <a:t>| </a:t>
            </a:r>
            <a:r>
              <a:rPr lang="en-US" sz="1800">
                <a:solidFill>
                  <a:srgbClr val="BBBBBB"/>
                </a:solidFill>
                <a:latin typeface="Urbanist"/>
                <a:ea typeface="Urbanist"/>
                <a:cs typeface="Urbanist"/>
                <a:sym typeface="Urbanist"/>
              </a:rPr>
              <a:t>Kelly Peterson</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E1E1E"/>
        </a:solidFill>
      </p:bgPr>
    </p:bg>
    <p:spTree>
      <p:nvGrpSpPr>
        <p:cNvPr id="189" name="Shape 189"/>
        <p:cNvGrpSpPr/>
        <p:nvPr/>
      </p:nvGrpSpPr>
      <p:grpSpPr>
        <a:xfrm>
          <a:off x="0" y="0"/>
          <a:ext cx="0" cy="0"/>
          <a:chOff x="0" y="0"/>
          <a:chExt cx="0" cy="0"/>
        </a:xfrm>
      </p:grpSpPr>
      <p:pic>
        <p:nvPicPr>
          <p:cNvPr descr="image.png" id="190" name="Google Shape;190;p22"/>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191" name="Google Shape;191;p22"/>
          <p:cNvSpPr txBox="1"/>
          <p:nvPr/>
        </p:nvSpPr>
        <p:spPr>
          <a:xfrm>
            <a:off x="762000" y="571500"/>
            <a:ext cx="11401500" cy="5541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3600">
                <a:solidFill>
                  <a:srgbClr val="FFFFFF"/>
                </a:solidFill>
                <a:latin typeface="Urbanist"/>
                <a:ea typeface="Urbanist"/>
                <a:cs typeface="Urbanist"/>
                <a:sym typeface="Urbanist"/>
              </a:rPr>
              <a:t>Cx have strong feelings about Ads &amp; Mx Size</a:t>
            </a:r>
            <a:endParaRPr/>
          </a:p>
        </p:txBody>
      </p:sp>
      <p:sp>
        <p:nvSpPr>
          <p:cNvPr id="192" name="Google Shape;192;p22"/>
          <p:cNvSpPr/>
          <p:nvPr/>
        </p:nvSpPr>
        <p:spPr>
          <a:xfrm>
            <a:off x="571500" y="571500"/>
            <a:ext cx="47700" cy="552600"/>
          </a:xfrm>
          <a:prstGeom prst="rect">
            <a:avLst/>
          </a:prstGeom>
          <a:solidFill>
            <a:srgbClr val="FF443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193" name="Google Shape;193;p22"/>
          <p:cNvSpPr txBox="1"/>
          <p:nvPr/>
        </p:nvSpPr>
        <p:spPr>
          <a:xfrm>
            <a:off x="571500" y="2469375"/>
            <a:ext cx="68898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US" sz="1800">
                <a:solidFill>
                  <a:schemeClr val="lt1"/>
                </a:solidFill>
                <a:latin typeface="Urbanist"/>
                <a:ea typeface="Urbanist"/>
                <a:cs typeface="Urbanist"/>
                <a:sym typeface="Urbanist"/>
              </a:rPr>
              <a:t>“</a:t>
            </a:r>
            <a:r>
              <a:rPr i="1" lang="en-US" sz="1800">
                <a:solidFill>
                  <a:schemeClr val="lt1"/>
                </a:solidFill>
                <a:latin typeface="Urbanist"/>
                <a:ea typeface="Urbanist"/>
                <a:cs typeface="Urbanist"/>
                <a:sym typeface="Urbanist"/>
              </a:rPr>
              <a:t>It's not helpful because we all know that's like when you're watching TV and you see all the different commercials for restaurants and stuff. Everybody knows what McDonald's restaurants are going to have as a advertisement.”</a:t>
            </a:r>
            <a:endParaRPr i="1" sz="1800">
              <a:solidFill>
                <a:schemeClr val="lt1"/>
              </a:solidFill>
              <a:latin typeface="Urbanist"/>
              <a:ea typeface="Urbanist"/>
              <a:cs typeface="Urbanist"/>
              <a:sym typeface="Urbanist"/>
            </a:endParaRPr>
          </a:p>
        </p:txBody>
      </p:sp>
      <p:sp>
        <p:nvSpPr>
          <p:cNvPr id="194" name="Google Shape;194;p22"/>
          <p:cNvSpPr txBox="1"/>
          <p:nvPr/>
        </p:nvSpPr>
        <p:spPr>
          <a:xfrm>
            <a:off x="619200" y="4064000"/>
            <a:ext cx="5778300" cy="1569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US" sz="1800">
                <a:solidFill>
                  <a:schemeClr val="lt1"/>
                </a:solidFill>
                <a:latin typeface="Urbanist"/>
                <a:ea typeface="Urbanist"/>
                <a:cs typeface="Urbanist"/>
                <a:sym typeface="Urbanist"/>
              </a:rPr>
              <a:t> “But when you don't typically see because sometimes the smaller businesses don't have the money to spend on advertisements for TV and things like that. When you see local or small businesses, it's like, okay, now I get to actually see what you all offer”</a:t>
            </a:r>
            <a:endParaRPr i="1" sz="1800">
              <a:solidFill>
                <a:schemeClr val="lt1"/>
              </a:solidFill>
              <a:latin typeface="Urbanist"/>
              <a:ea typeface="Urbanist"/>
              <a:cs typeface="Urbanist"/>
              <a:sym typeface="Urbanist"/>
            </a:endParaRPr>
          </a:p>
        </p:txBody>
      </p:sp>
      <p:sp>
        <p:nvSpPr>
          <p:cNvPr id="195" name="Google Shape;195;p22"/>
          <p:cNvSpPr txBox="1"/>
          <p:nvPr/>
        </p:nvSpPr>
        <p:spPr>
          <a:xfrm>
            <a:off x="7223500" y="2405875"/>
            <a:ext cx="4111200" cy="240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US" sz="1800">
                <a:solidFill>
                  <a:schemeClr val="lt1"/>
                </a:solidFill>
                <a:latin typeface="Urbanist"/>
                <a:ea typeface="Urbanist"/>
                <a:cs typeface="Urbanist"/>
                <a:sym typeface="Urbanist"/>
              </a:rPr>
              <a:t>“T</a:t>
            </a:r>
            <a:r>
              <a:rPr i="1" lang="en-US" sz="1800">
                <a:solidFill>
                  <a:schemeClr val="lt1"/>
                </a:solidFill>
                <a:latin typeface="Urbanist"/>
                <a:ea typeface="Urbanist"/>
                <a:cs typeface="Urbanist"/>
                <a:sym typeface="Urbanist"/>
              </a:rPr>
              <a:t>hey don't need my business. Like, oh, okay. They probably got enough business. They can afford to sponsor an ad. They can, you know, probably reach more people through that sponsorship, so let me shop somewhere a little more low-key or something.”</a:t>
            </a:r>
            <a:endParaRPr i="1" sz="1800">
              <a:solidFill>
                <a:schemeClr val="lt1"/>
              </a:solidFill>
              <a:latin typeface="Urbanist"/>
              <a:ea typeface="Urbanist"/>
              <a:cs typeface="Urbanist"/>
              <a:sym typeface="Urbanist"/>
            </a:endParaRPr>
          </a:p>
        </p:txBody>
      </p:sp>
      <p:sp>
        <p:nvSpPr>
          <p:cNvPr id="196" name="Google Shape;196;p22"/>
          <p:cNvSpPr txBox="1"/>
          <p:nvPr/>
        </p:nvSpPr>
        <p:spPr>
          <a:xfrm>
            <a:off x="571500" y="1593475"/>
            <a:ext cx="9915300" cy="3231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100">
                <a:solidFill>
                  <a:srgbClr val="FF4433"/>
                </a:solidFill>
                <a:latin typeface="Urbanist"/>
                <a:ea typeface="Urbanist"/>
                <a:cs typeface="Urbanist"/>
                <a:sym typeface="Urbanist"/>
              </a:rPr>
              <a:t>Lines start to get muddled for ENT vs. SMB for Cx when it comes to types of ads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E1E1E"/>
        </a:solidFill>
      </p:bgPr>
    </p:bg>
    <p:spTree>
      <p:nvGrpSpPr>
        <p:cNvPr id="200" name="Shape 200"/>
        <p:cNvGrpSpPr/>
        <p:nvPr/>
      </p:nvGrpSpPr>
      <p:grpSpPr>
        <a:xfrm>
          <a:off x="0" y="0"/>
          <a:ext cx="0" cy="0"/>
          <a:chOff x="0" y="0"/>
          <a:chExt cx="0" cy="0"/>
        </a:xfrm>
      </p:grpSpPr>
      <p:pic>
        <p:nvPicPr>
          <p:cNvPr descr="image.png" id="201" name="Google Shape;201;p23"/>
          <p:cNvPicPr preferRelativeResize="0"/>
          <p:nvPr/>
        </p:nvPicPr>
        <p:blipFill rotWithShape="1">
          <a:blip r:embed="rId3">
            <a:alphaModFix/>
          </a:blip>
          <a:srcRect b="0" l="0" r="0" t="0"/>
          <a:stretch/>
        </p:blipFill>
        <p:spPr>
          <a:xfrm>
            <a:off x="0" y="0"/>
            <a:ext cx="12192000" cy="6858000"/>
          </a:xfrm>
          <a:prstGeom prst="rect">
            <a:avLst/>
          </a:prstGeom>
          <a:noFill/>
          <a:ln>
            <a:noFill/>
          </a:ln>
        </p:spPr>
      </p:pic>
      <p:pic>
        <p:nvPicPr>
          <p:cNvPr descr="image.png" id="202" name="Google Shape;202;p23"/>
          <p:cNvPicPr preferRelativeResize="0"/>
          <p:nvPr/>
        </p:nvPicPr>
        <p:blipFill rotWithShape="1">
          <a:blip r:embed="rId4">
            <a:alphaModFix/>
          </a:blip>
          <a:srcRect b="0" l="0" r="0" t="0"/>
          <a:stretch/>
        </p:blipFill>
        <p:spPr>
          <a:xfrm>
            <a:off x="7334250" y="2228850"/>
            <a:ext cx="3333750" cy="3333750"/>
          </a:xfrm>
          <a:prstGeom prst="rect">
            <a:avLst/>
          </a:prstGeom>
          <a:noFill/>
          <a:ln>
            <a:noFill/>
          </a:ln>
        </p:spPr>
      </p:pic>
      <p:sp>
        <p:nvSpPr>
          <p:cNvPr id="203" name="Google Shape;203;p23"/>
          <p:cNvSpPr txBox="1"/>
          <p:nvPr/>
        </p:nvSpPr>
        <p:spPr>
          <a:xfrm>
            <a:off x="571500" y="2105025"/>
            <a:ext cx="5500687" cy="32385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i="0" lang="en-US" sz="2100" u="none" cap="none" strike="noStrike">
                <a:solidFill>
                  <a:srgbClr val="FF4433"/>
                </a:solidFill>
                <a:latin typeface="Urbanist"/>
                <a:ea typeface="Urbanist"/>
                <a:cs typeface="Urbanist"/>
                <a:sym typeface="Urbanist"/>
              </a:rPr>
              <a:t>Teaches or Inspires</a:t>
            </a:r>
            <a:endParaRPr/>
          </a:p>
        </p:txBody>
      </p:sp>
      <p:sp>
        <p:nvSpPr>
          <p:cNvPr id="204" name="Google Shape;204;p23"/>
          <p:cNvSpPr txBox="1"/>
          <p:nvPr/>
        </p:nvSpPr>
        <p:spPr>
          <a:xfrm>
            <a:off x="571500" y="2619375"/>
            <a:ext cx="5238750" cy="609600"/>
          </a:xfrm>
          <a:prstGeom prst="rect">
            <a:avLst/>
          </a:prstGeom>
          <a:noFill/>
          <a:ln>
            <a:noFill/>
          </a:ln>
        </p:spPr>
        <p:txBody>
          <a:bodyPr anchorCtr="0" anchor="t" bIns="0" lIns="0" spcFirstLastPara="1" rIns="0" wrap="square" tIns="0">
            <a:spAutoFit/>
          </a:bodyPr>
          <a:lstStyle/>
          <a:p>
            <a:pPr indent="0" lvl="0" marL="0" marR="0" rtl="0" algn="l">
              <a:lnSpc>
                <a:spcPct val="160000"/>
              </a:lnSpc>
              <a:spcBef>
                <a:spcPts val="0"/>
              </a:spcBef>
              <a:spcAft>
                <a:spcPts val="0"/>
              </a:spcAft>
              <a:buNone/>
            </a:pPr>
            <a:r>
              <a:rPr b="0" i="0" lang="en-US" sz="1500" u="none" cap="none" strike="noStrike">
                <a:solidFill>
                  <a:srgbClr val="E0E0E0"/>
                </a:solidFill>
                <a:latin typeface="Urbanist"/>
                <a:ea typeface="Urbanist"/>
                <a:cs typeface="Urbanist"/>
                <a:sym typeface="Urbanist"/>
              </a:rPr>
              <a:t>Content that functions as a tool is not perceived as an annoyance.</a:t>
            </a:r>
            <a:endParaRPr/>
          </a:p>
        </p:txBody>
      </p:sp>
      <p:sp>
        <p:nvSpPr>
          <p:cNvPr id="205" name="Google Shape;205;p23"/>
          <p:cNvSpPr txBox="1"/>
          <p:nvPr/>
        </p:nvSpPr>
        <p:spPr>
          <a:xfrm>
            <a:off x="571500" y="4933950"/>
            <a:ext cx="5238900" cy="1339200"/>
          </a:xfrm>
          <a:prstGeom prst="rect">
            <a:avLst/>
          </a:prstGeom>
          <a:noFill/>
          <a:ln>
            <a:noFill/>
          </a:ln>
        </p:spPr>
        <p:txBody>
          <a:bodyPr anchorCtr="0" anchor="t" bIns="0" lIns="0" spcFirstLastPara="1" rIns="0" wrap="square" tIns="0">
            <a:spAutoFit/>
          </a:bodyPr>
          <a:lstStyle/>
          <a:p>
            <a:pPr indent="0" lvl="0" marL="0" marR="0" rtl="0" algn="l">
              <a:lnSpc>
                <a:spcPct val="160000"/>
              </a:lnSpc>
              <a:spcBef>
                <a:spcPts val="0"/>
              </a:spcBef>
              <a:spcAft>
                <a:spcPts val="0"/>
              </a:spcAft>
              <a:buNone/>
            </a:pPr>
            <a:r>
              <a:rPr b="0" i="0" lang="en-US" sz="1500" u="none" cap="none" strike="noStrike">
                <a:solidFill>
                  <a:srgbClr val="E0E0E0"/>
                </a:solidFill>
                <a:latin typeface="Urbanist"/>
                <a:ea typeface="Urbanist"/>
                <a:cs typeface="Urbanist"/>
                <a:sym typeface="Urbanist"/>
              </a:rPr>
              <a:t>This shifts the perception from "Demanding a purchase" to </a:t>
            </a:r>
            <a:r>
              <a:rPr lang="en-US" sz="1500">
                <a:solidFill>
                  <a:srgbClr val="E0E0E0"/>
                </a:solidFill>
                <a:latin typeface="Urbanist"/>
                <a:ea typeface="Urbanist"/>
                <a:cs typeface="Urbanist"/>
                <a:sym typeface="Urbanist"/>
              </a:rPr>
              <a:t>“giving inspiration”</a:t>
            </a:r>
            <a:endParaRPr b="0" i="0" sz="1500" u="none" cap="none" strike="noStrike">
              <a:solidFill>
                <a:srgbClr val="E0E0E0"/>
              </a:solidFill>
              <a:latin typeface="Urbanist"/>
              <a:ea typeface="Urbanist"/>
              <a:cs typeface="Urbanist"/>
              <a:sym typeface="Urbanist"/>
            </a:endParaRPr>
          </a:p>
          <a:p>
            <a:pPr indent="0" lvl="0" marL="0" marR="0" rtl="0" algn="l">
              <a:lnSpc>
                <a:spcPct val="160000"/>
              </a:lnSpc>
              <a:spcBef>
                <a:spcPts val="0"/>
              </a:spcBef>
              <a:spcAft>
                <a:spcPts val="0"/>
              </a:spcAft>
              <a:buNone/>
            </a:pPr>
            <a:r>
              <a:t/>
            </a:r>
            <a:endParaRPr sz="1500">
              <a:solidFill>
                <a:srgbClr val="E0E0E0"/>
              </a:solidFill>
              <a:latin typeface="Urbanist"/>
              <a:ea typeface="Urbanist"/>
              <a:cs typeface="Urbanist"/>
              <a:sym typeface="Urbanist"/>
            </a:endParaRPr>
          </a:p>
          <a:p>
            <a:pPr indent="0" lvl="0" marL="0" marR="0" rtl="0" algn="l">
              <a:lnSpc>
                <a:spcPct val="160000"/>
              </a:lnSpc>
              <a:spcBef>
                <a:spcPts val="0"/>
              </a:spcBef>
              <a:spcAft>
                <a:spcPts val="0"/>
              </a:spcAft>
              <a:buNone/>
            </a:pPr>
            <a:r>
              <a:rPr b="1" lang="en-US" sz="1500">
                <a:solidFill>
                  <a:srgbClr val="E0E0E0"/>
                </a:solidFill>
                <a:latin typeface="Urbanist"/>
                <a:ea typeface="Urbanist"/>
                <a:cs typeface="Urbanist"/>
                <a:sym typeface="Urbanist"/>
              </a:rPr>
              <a:t>This is particularly true for CPG/NV products</a:t>
            </a:r>
            <a:endParaRPr b="1" sz="1500">
              <a:solidFill>
                <a:srgbClr val="E0E0E0"/>
              </a:solidFill>
              <a:latin typeface="Urbanist"/>
              <a:ea typeface="Urbanist"/>
              <a:cs typeface="Urbanist"/>
              <a:sym typeface="Urbanist"/>
            </a:endParaRPr>
          </a:p>
        </p:txBody>
      </p:sp>
      <p:pic>
        <p:nvPicPr>
          <p:cNvPr descr="image.png" id="206" name="Google Shape;206;p23"/>
          <p:cNvPicPr preferRelativeResize="0"/>
          <p:nvPr/>
        </p:nvPicPr>
        <p:blipFill rotWithShape="1">
          <a:blip r:embed="rId5">
            <a:alphaModFix/>
          </a:blip>
          <a:srcRect b="0" l="0" r="0" t="0"/>
          <a:stretch/>
        </p:blipFill>
        <p:spPr>
          <a:xfrm>
            <a:off x="7372350" y="2266950"/>
            <a:ext cx="3257550" cy="3257550"/>
          </a:xfrm>
          <a:prstGeom prst="rect">
            <a:avLst/>
          </a:prstGeom>
          <a:noFill/>
          <a:ln>
            <a:noFill/>
          </a:ln>
        </p:spPr>
      </p:pic>
      <p:sp>
        <p:nvSpPr>
          <p:cNvPr id="207" name="Google Shape;207;p23"/>
          <p:cNvSpPr txBox="1"/>
          <p:nvPr/>
        </p:nvSpPr>
        <p:spPr>
          <a:xfrm>
            <a:off x="914400" y="3381375"/>
            <a:ext cx="38100" cy="3048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0" i="0" lang="en-US" sz="1500" u="none" cap="none" strike="noStrike">
                <a:solidFill>
                  <a:srgbClr val="E0E0E0"/>
                </a:solidFill>
                <a:latin typeface="Urbanist"/>
                <a:ea typeface="Urbanist"/>
                <a:cs typeface="Urbanist"/>
                <a:sym typeface="Urbanist"/>
              </a:rPr>
              <a:t>•</a:t>
            </a:r>
            <a:endParaRPr/>
          </a:p>
        </p:txBody>
      </p:sp>
      <p:sp>
        <p:nvSpPr>
          <p:cNvPr id="208" name="Google Shape;208;p23"/>
          <p:cNvSpPr txBox="1"/>
          <p:nvPr/>
        </p:nvSpPr>
        <p:spPr>
          <a:xfrm>
            <a:off x="952500" y="3381375"/>
            <a:ext cx="4857750" cy="609600"/>
          </a:xfrm>
          <a:prstGeom prst="rect">
            <a:avLst/>
          </a:prstGeom>
          <a:noFill/>
          <a:ln>
            <a:noFill/>
          </a:ln>
        </p:spPr>
        <p:txBody>
          <a:bodyPr anchorCtr="0" anchor="t" bIns="0" lIns="38100" spcFirstLastPara="1" rIns="0" wrap="square" tIns="0">
            <a:spAutoFit/>
          </a:bodyPr>
          <a:lstStyle/>
          <a:p>
            <a:pPr indent="0" lvl="0" marL="0" marR="0" rtl="0" algn="l">
              <a:lnSpc>
                <a:spcPct val="160000"/>
              </a:lnSpc>
              <a:spcBef>
                <a:spcPts val="0"/>
              </a:spcBef>
              <a:spcAft>
                <a:spcPts val="0"/>
              </a:spcAft>
              <a:buNone/>
            </a:pPr>
            <a:r>
              <a:rPr b="1" i="0" lang="en-US" sz="1500" u="none" cap="none" strike="noStrike">
                <a:solidFill>
                  <a:srgbClr val="E0E0E0"/>
                </a:solidFill>
                <a:latin typeface="Urbanist"/>
                <a:ea typeface="Urbanist"/>
                <a:cs typeface="Urbanist"/>
                <a:sym typeface="Urbanist"/>
              </a:rPr>
              <a:t>Example:</a:t>
            </a:r>
            <a:r>
              <a:rPr b="0" i="0" lang="en-US" sz="1500" u="none" cap="none" strike="noStrike">
                <a:solidFill>
                  <a:srgbClr val="E0E0E0"/>
                </a:solidFill>
                <a:latin typeface="Urbanist"/>
                <a:ea typeface="Urbanist"/>
                <a:cs typeface="Urbanist"/>
                <a:sym typeface="Urbanist"/>
              </a:rPr>
              <a:t> "How-to" guides (e.g., Charcuterie board assembly).</a:t>
            </a:r>
            <a:endParaRPr/>
          </a:p>
        </p:txBody>
      </p:sp>
      <p:sp>
        <p:nvSpPr>
          <p:cNvPr id="209" name="Google Shape;209;p23"/>
          <p:cNvSpPr txBox="1"/>
          <p:nvPr/>
        </p:nvSpPr>
        <p:spPr>
          <a:xfrm>
            <a:off x="914400" y="4133850"/>
            <a:ext cx="38100" cy="3048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0" i="0" lang="en-US" sz="1500" u="none" cap="none" strike="noStrike">
                <a:solidFill>
                  <a:srgbClr val="E0E0E0"/>
                </a:solidFill>
                <a:latin typeface="Urbanist"/>
                <a:ea typeface="Urbanist"/>
                <a:cs typeface="Urbanist"/>
                <a:sym typeface="Urbanist"/>
              </a:rPr>
              <a:t>•</a:t>
            </a:r>
            <a:endParaRPr/>
          </a:p>
        </p:txBody>
      </p:sp>
      <p:sp>
        <p:nvSpPr>
          <p:cNvPr id="210" name="Google Shape;210;p23"/>
          <p:cNvSpPr txBox="1"/>
          <p:nvPr/>
        </p:nvSpPr>
        <p:spPr>
          <a:xfrm>
            <a:off x="952500" y="4133850"/>
            <a:ext cx="4857750" cy="609600"/>
          </a:xfrm>
          <a:prstGeom prst="rect">
            <a:avLst/>
          </a:prstGeom>
          <a:noFill/>
          <a:ln>
            <a:noFill/>
          </a:ln>
        </p:spPr>
        <p:txBody>
          <a:bodyPr anchorCtr="0" anchor="t" bIns="0" lIns="38100" spcFirstLastPara="1" rIns="0" wrap="square" tIns="0">
            <a:spAutoFit/>
          </a:bodyPr>
          <a:lstStyle/>
          <a:p>
            <a:pPr indent="0" lvl="0" marL="0" marR="0" rtl="0" algn="l">
              <a:lnSpc>
                <a:spcPct val="160000"/>
              </a:lnSpc>
              <a:spcBef>
                <a:spcPts val="0"/>
              </a:spcBef>
              <a:spcAft>
                <a:spcPts val="0"/>
              </a:spcAft>
              <a:buNone/>
            </a:pPr>
            <a:r>
              <a:rPr b="1" i="0" lang="en-US" sz="1500" u="none" cap="none" strike="noStrike">
                <a:solidFill>
                  <a:srgbClr val="E0E0E0"/>
                </a:solidFill>
                <a:latin typeface="Urbanist"/>
                <a:ea typeface="Urbanist"/>
                <a:cs typeface="Urbanist"/>
                <a:sym typeface="Urbanist"/>
              </a:rPr>
              <a:t>Example:</a:t>
            </a:r>
            <a:r>
              <a:rPr b="0" i="0" lang="en-US" sz="1500" u="none" cap="none" strike="noStrike">
                <a:solidFill>
                  <a:srgbClr val="E0E0E0"/>
                </a:solidFill>
                <a:latin typeface="Urbanist"/>
                <a:ea typeface="Urbanist"/>
                <a:cs typeface="Urbanist"/>
                <a:sym typeface="Urbanist"/>
              </a:rPr>
              <a:t> Recipe ideas (e.g., Creative uses for Ritz crackers).</a:t>
            </a:r>
            <a:endParaRPr/>
          </a:p>
        </p:txBody>
      </p:sp>
      <p:sp>
        <p:nvSpPr>
          <p:cNvPr id="211" name="Google Shape;211;p23"/>
          <p:cNvSpPr txBox="1"/>
          <p:nvPr/>
        </p:nvSpPr>
        <p:spPr>
          <a:xfrm>
            <a:off x="762000" y="571500"/>
            <a:ext cx="11401425" cy="55245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i="0" lang="en-US" sz="3600" u="none" cap="none" strike="noStrike">
                <a:solidFill>
                  <a:srgbClr val="FFFFFF"/>
                </a:solidFill>
                <a:latin typeface="Urbanist"/>
                <a:ea typeface="Urbanist"/>
                <a:cs typeface="Urbanist"/>
                <a:sym typeface="Urbanist"/>
              </a:rPr>
              <a:t>Utility as Marketing</a:t>
            </a:r>
            <a:endParaRPr/>
          </a:p>
        </p:txBody>
      </p:sp>
      <p:sp>
        <p:nvSpPr>
          <p:cNvPr id="212" name="Google Shape;212;p23"/>
          <p:cNvSpPr/>
          <p:nvPr/>
        </p:nvSpPr>
        <p:spPr>
          <a:xfrm>
            <a:off x="571500" y="571500"/>
            <a:ext cx="47625" cy="552450"/>
          </a:xfrm>
          <a:prstGeom prst="rect">
            <a:avLst/>
          </a:prstGeom>
          <a:solidFill>
            <a:srgbClr val="FF443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E1E1E"/>
        </a:solidFill>
      </p:bgPr>
    </p:bg>
    <p:spTree>
      <p:nvGrpSpPr>
        <p:cNvPr id="216" name="Shape 216"/>
        <p:cNvGrpSpPr/>
        <p:nvPr/>
      </p:nvGrpSpPr>
      <p:grpSpPr>
        <a:xfrm>
          <a:off x="0" y="0"/>
          <a:ext cx="0" cy="0"/>
          <a:chOff x="0" y="0"/>
          <a:chExt cx="0" cy="0"/>
        </a:xfrm>
      </p:grpSpPr>
      <p:pic>
        <p:nvPicPr>
          <p:cNvPr descr="image.png" id="217" name="Google Shape;217;p24"/>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218" name="Google Shape;218;p24"/>
          <p:cNvSpPr txBox="1"/>
          <p:nvPr/>
        </p:nvSpPr>
        <p:spPr>
          <a:xfrm>
            <a:off x="571500" y="2105025"/>
            <a:ext cx="5500800" cy="22164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100">
                <a:solidFill>
                  <a:srgbClr val="FF4433"/>
                </a:solidFill>
                <a:latin typeface="Urbanist"/>
                <a:ea typeface="Urbanist"/>
                <a:cs typeface="Urbanist"/>
                <a:sym typeface="Urbanist"/>
              </a:rPr>
              <a:t>A major complaint was that too many videos or advertisements make the app feel cluttered busy or hectic,  </a:t>
            </a:r>
            <a:endParaRPr b="1" sz="2100">
              <a:solidFill>
                <a:srgbClr val="FF4433"/>
              </a:solidFill>
              <a:latin typeface="Urbanist"/>
              <a:ea typeface="Urbanist"/>
              <a:cs typeface="Urbanist"/>
              <a:sym typeface="Urbanist"/>
            </a:endParaRPr>
          </a:p>
          <a:p>
            <a:pPr indent="0" lvl="0" marL="0" marR="0" rtl="0" algn="l">
              <a:spcBef>
                <a:spcPts val="0"/>
              </a:spcBef>
              <a:spcAft>
                <a:spcPts val="0"/>
              </a:spcAft>
              <a:buNone/>
            </a:pPr>
            <a:r>
              <a:t/>
            </a:r>
            <a:endParaRPr b="1" sz="2100">
              <a:solidFill>
                <a:srgbClr val="FF4433"/>
              </a:solidFill>
              <a:latin typeface="Urbanist"/>
              <a:ea typeface="Urbanist"/>
              <a:cs typeface="Urbanist"/>
              <a:sym typeface="Urbanist"/>
            </a:endParaRPr>
          </a:p>
          <a:p>
            <a:pPr indent="0" lvl="0" marL="0" marR="0" rtl="0" algn="l">
              <a:spcBef>
                <a:spcPts val="0"/>
              </a:spcBef>
              <a:spcAft>
                <a:spcPts val="0"/>
              </a:spcAft>
              <a:buNone/>
            </a:pPr>
            <a:r>
              <a:rPr lang="en-US" sz="2000">
                <a:solidFill>
                  <a:schemeClr val="lt1"/>
                </a:solidFill>
                <a:latin typeface="Urbanist"/>
                <a:ea typeface="Urbanist"/>
                <a:cs typeface="Urbanist"/>
                <a:sym typeface="Urbanist"/>
              </a:rPr>
              <a:t>The movement of the videos was distracting, especially when looking for a specific restaurant, cuisine or item. </a:t>
            </a:r>
            <a:endParaRPr sz="1300">
              <a:solidFill>
                <a:schemeClr val="lt1"/>
              </a:solidFill>
            </a:endParaRPr>
          </a:p>
        </p:txBody>
      </p:sp>
      <p:sp>
        <p:nvSpPr>
          <p:cNvPr id="219" name="Google Shape;219;p24"/>
          <p:cNvSpPr txBox="1"/>
          <p:nvPr/>
        </p:nvSpPr>
        <p:spPr>
          <a:xfrm>
            <a:off x="914400" y="3381375"/>
            <a:ext cx="38100" cy="2310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0" i="0" lang="en-US" sz="1500" u="none" cap="none" strike="noStrike">
                <a:solidFill>
                  <a:srgbClr val="E0E0E0"/>
                </a:solidFill>
                <a:latin typeface="Urbanist"/>
                <a:ea typeface="Urbanist"/>
                <a:cs typeface="Urbanist"/>
                <a:sym typeface="Urbanist"/>
              </a:rPr>
              <a:t>•</a:t>
            </a:r>
            <a:endParaRPr/>
          </a:p>
        </p:txBody>
      </p:sp>
      <p:sp>
        <p:nvSpPr>
          <p:cNvPr id="220" name="Google Shape;220;p24"/>
          <p:cNvSpPr txBox="1"/>
          <p:nvPr/>
        </p:nvSpPr>
        <p:spPr>
          <a:xfrm>
            <a:off x="914400" y="4133850"/>
            <a:ext cx="38100" cy="2310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0" i="0" lang="en-US" sz="1500" u="none" cap="none" strike="noStrike">
                <a:solidFill>
                  <a:srgbClr val="E0E0E0"/>
                </a:solidFill>
                <a:latin typeface="Urbanist"/>
                <a:ea typeface="Urbanist"/>
                <a:cs typeface="Urbanist"/>
                <a:sym typeface="Urbanist"/>
              </a:rPr>
              <a:t>•</a:t>
            </a:r>
            <a:endParaRPr/>
          </a:p>
        </p:txBody>
      </p:sp>
      <p:sp>
        <p:nvSpPr>
          <p:cNvPr id="221" name="Google Shape;221;p24"/>
          <p:cNvSpPr txBox="1"/>
          <p:nvPr/>
        </p:nvSpPr>
        <p:spPr>
          <a:xfrm>
            <a:off x="762000" y="571500"/>
            <a:ext cx="11401500" cy="5541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3600">
                <a:solidFill>
                  <a:srgbClr val="FFFFFF"/>
                </a:solidFill>
                <a:latin typeface="Urbanist"/>
                <a:ea typeface="Urbanist"/>
                <a:cs typeface="Urbanist"/>
                <a:sym typeface="Urbanist"/>
              </a:rPr>
              <a:t>Too much clutter creates “instagram-itis”</a:t>
            </a:r>
            <a:endParaRPr/>
          </a:p>
        </p:txBody>
      </p:sp>
      <p:sp>
        <p:nvSpPr>
          <p:cNvPr id="222" name="Google Shape;222;p24"/>
          <p:cNvSpPr/>
          <p:nvPr/>
        </p:nvSpPr>
        <p:spPr>
          <a:xfrm>
            <a:off x="571500" y="571500"/>
            <a:ext cx="47700" cy="552600"/>
          </a:xfrm>
          <a:prstGeom prst="rect">
            <a:avLst/>
          </a:prstGeom>
          <a:solidFill>
            <a:srgbClr val="FF443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pic>
        <p:nvPicPr>
          <p:cNvPr id="223" name="Google Shape;223;p24"/>
          <p:cNvPicPr preferRelativeResize="0"/>
          <p:nvPr/>
        </p:nvPicPr>
        <p:blipFill>
          <a:blip r:embed="rId4">
            <a:alphaModFix/>
          </a:blip>
          <a:stretch>
            <a:fillRect/>
          </a:stretch>
        </p:blipFill>
        <p:spPr>
          <a:xfrm>
            <a:off x="7122602" y="1885950"/>
            <a:ext cx="4045600" cy="420052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E1E1E"/>
        </a:solidFill>
      </p:bgPr>
    </p:bg>
    <p:spTree>
      <p:nvGrpSpPr>
        <p:cNvPr id="227" name="Shape 227"/>
        <p:cNvGrpSpPr/>
        <p:nvPr/>
      </p:nvGrpSpPr>
      <p:grpSpPr>
        <a:xfrm>
          <a:off x="0" y="0"/>
          <a:ext cx="0" cy="0"/>
          <a:chOff x="0" y="0"/>
          <a:chExt cx="0" cy="0"/>
        </a:xfrm>
      </p:grpSpPr>
      <p:pic>
        <p:nvPicPr>
          <p:cNvPr descr="image.png" id="228" name="Google Shape;228;p25"/>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229" name="Google Shape;229;p25"/>
          <p:cNvSpPr txBox="1"/>
          <p:nvPr/>
        </p:nvSpPr>
        <p:spPr>
          <a:xfrm>
            <a:off x="914400" y="3381375"/>
            <a:ext cx="38100" cy="2310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0" i="0" lang="en-US" sz="1500" u="none" cap="none" strike="noStrike">
                <a:solidFill>
                  <a:srgbClr val="E0E0E0"/>
                </a:solidFill>
                <a:latin typeface="Urbanist"/>
                <a:ea typeface="Urbanist"/>
                <a:cs typeface="Urbanist"/>
                <a:sym typeface="Urbanist"/>
              </a:rPr>
              <a:t>•</a:t>
            </a:r>
            <a:endParaRPr/>
          </a:p>
        </p:txBody>
      </p:sp>
      <p:sp>
        <p:nvSpPr>
          <p:cNvPr id="230" name="Google Shape;230;p25"/>
          <p:cNvSpPr txBox="1"/>
          <p:nvPr/>
        </p:nvSpPr>
        <p:spPr>
          <a:xfrm>
            <a:off x="914400" y="4133850"/>
            <a:ext cx="38100" cy="2310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0" i="0" lang="en-US" sz="1500" u="none" cap="none" strike="noStrike">
                <a:solidFill>
                  <a:srgbClr val="E0E0E0"/>
                </a:solidFill>
                <a:latin typeface="Urbanist"/>
                <a:ea typeface="Urbanist"/>
                <a:cs typeface="Urbanist"/>
                <a:sym typeface="Urbanist"/>
              </a:rPr>
              <a:t>•</a:t>
            </a:r>
            <a:endParaRPr/>
          </a:p>
        </p:txBody>
      </p:sp>
      <p:sp>
        <p:nvSpPr>
          <p:cNvPr id="231" name="Google Shape;231;p25"/>
          <p:cNvSpPr txBox="1"/>
          <p:nvPr/>
        </p:nvSpPr>
        <p:spPr>
          <a:xfrm>
            <a:off x="762000" y="571500"/>
            <a:ext cx="11401500" cy="11082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3600">
                <a:solidFill>
                  <a:srgbClr val="FFFFFF"/>
                </a:solidFill>
                <a:latin typeface="Urbanist"/>
                <a:ea typeface="Urbanist"/>
                <a:cs typeface="Urbanist"/>
                <a:sym typeface="Urbanist"/>
              </a:rPr>
              <a:t>Creative guidance should be provided wherever possible</a:t>
            </a:r>
            <a:endParaRPr/>
          </a:p>
        </p:txBody>
      </p:sp>
      <p:sp>
        <p:nvSpPr>
          <p:cNvPr id="232" name="Google Shape;232;p25"/>
          <p:cNvSpPr/>
          <p:nvPr/>
        </p:nvSpPr>
        <p:spPr>
          <a:xfrm>
            <a:off x="571500" y="571500"/>
            <a:ext cx="47700" cy="552600"/>
          </a:xfrm>
          <a:prstGeom prst="rect">
            <a:avLst/>
          </a:prstGeom>
          <a:solidFill>
            <a:srgbClr val="FF443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233" name="Google Shape;233;p25"/>
          <p:cNvSpPr txBox="1"/>
          <p:nvPr/>
        </p:nvSpPr>
        <p:spPr>
          <a:xfrm>
            <a:off x="571500" y="1672850"/>
            <a:ext cx="9915300" cy="6465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100">
                <a:solidFill>
                  <a:srgbClr val="FF4433"/>
                </a:solidFill>
                <a:latin typeface="Urbanist"/>
                <a:ea typeface="Urbanist"/>
                <a:cs typeface="Urbanist"/>
                <a:sym typeface="Urbanist"/>
              </a:rPr>
              <a:t>Working closely with our Mx and advertisers will be critical to ensure the success of ads on the DoorDash platform.</a:t>
            </a:r>
            <a:endParaRPr/>
          </a:p>
        </p:txBody>
      </p:sp>
      <p:sp>
        <p:nvSpPr>
          <p:cNvPr id="234" name="Google Shape;234;p25"/>
          <p:cNvSpPr txBox="1"/>
          <p:nvPr/>
        </p:nvSpPr>
        <p:spPr>
          <a:xfrm>
            <a:off x="619200" y="2707850"/>
            <a:ext cx="3240600" cy="760500"/>
          </a:xfrm>
          <a:prstGeom prst="rect">
            <a:avLst/>
          </a:prstGeom>
          <a:noFill/>
          <a:ln>
            <a:noFill/>
          </a:ln>
        </p:spPr>
        <p:txBody>
          <a:bodyPr anchorCtr="0" anchor="t" bIns="0" lIns="0" spcFirstLastPara="1" rIns="0" wrap="square" tIns="0">
            <a:spAutoFit/>
          </a:bodyPr>
          <a:lstStyle/>
          <a:p>
            <a:pPr indent="0" lvl="0" marL="0" marR="0" rtl="0" algn="l">
              <a:lnSpc>
                <a:spcPct val="160000"/>
              </a:lnSpc>
              <a:spcBef>
                <a:spcPts val="0"/>
              </a:spcBef>
              <a:spcAft>
                <a:spcPts val="0"/>
              </a:spcAft>
              <a:buNone/>
            </a:pPr>
            <a:r>
              <a:rPr lang="en-US" sz="1900">
                <a:solidFill>
                  <a:srgbClr val="E0E0E0"/>
                </a:solidFill>
                <a:latin typeface="Urbanist"/>
                <a:ea typeface="Urbanist"/>
                <a:cs typeface="Urbanist"/>
                <a:sym typeface="Urbanist"/>
              </a:rPr>
              <a:t>Ads should feel more authentic vs. “commercial”</a:t>
            </a:r>
            <a:endParaRPr sz="1800"/>
          </a:p>
        </p:txBody>
      </p:sp>
      <p:sp>
        <p:nvSpPr>
          <p:cNvPr id="235" name="Google Shape;235;p25"/>
          <p:cNvSpPr txBox="1"/>
          <p:nvPr/>
        </p:nvSpPr>
        <p:spPr>
          <a:xfrm>
            <a:off x="4160650" y="2941850"/>
            <a:ext cx="3240600" cy="292500"/>
          </a:xfrm>
          <a:prstGeom prst="rect">
            <a:avLst/>
          </a:prstGeom>
          <a:noFill/>
          <a:ln>
            <a:noFill/>
          </a:ln>
        </p:spPr>
        <p:txBody>
          <a:bodyPr anchorCtr="0" anchor="t" bIns="0" lIns="0" spcFirstLastPara="1" rIns="0" wrap="square" tIns="0">
            <a:spAutoFit/>
          </a:bodyPr>
          <a:lstStyle/>
          <a:p>
            <a:pPr indent="0" lvl="0" marL="0" marR="0" rtl="0" algn="l">
              <a:lnSpc>
                <a:spcPct val="160000"/>
              </a:lnSpc>
              <a:spcBef>
                <a:spcPts val="0"/>
              </a:spcBef>
              <a:spcAft>
                <a:spcPts val="0"/>
              </a:spcAft>
              <a:buNone/>
            </a:pPr>
            <a:r>
              <a:rPr lang="en-US" sz="1900">
                <a:solidFill>
                  <a:srgbClr val="E0E0E0"/>
                </a:solidFill>
                <a:latin typeface="Urbanist"/>
                <a:ea typeface="Urbanist"/>
                <a:cs typeface="Urbanist"/>
                <a:sym typeface="Urbanist"/>
              </a:rPr>
              <a:t>Consider a “how to” approach</a:t>
            </a:r>
            <a:endParaRPr sz="1800"/>
          </a:p>
        </p:txBody>
      </p:sp>
      <p:sp>
        <p:nvSpPr>
          <p:cNvPr id="236" name="Google Shape;236;p25"/>
          <p:cNvSpPr txBox="1"/>
          <p:nvPr/>
        </p:nvSpPr>
        <p:spPr>
          <a:xfrm>
            <a:off x="7989850" y="2941850"/>
            <a:ext cx="3240600" cy="292500"/>
          </a:xfrm>
          <a:prstGeom prst="rect">
            <a:avLst/>
          </a:prstGeom>
          <a:noFill/>
          <a:ln>
            <a:noFill/>
          </a:ln>
        </p:spPr>
        <p:txBody>
          <a:bodyPr anchorCtr="0" anchor="t" bIns="0" lIns="0" spcFirstLastPara="1" rIns="0" wrap="square" tIns="0">
            <a:spAutoFit/>
          </a:bodyPr>
          <a:lstStyle/>
          <a:p>
            <a:pPr indent="0" lvl="0" marL="0" marR="0" rtl="0" algn="l">
              <a:lnSpc>
                <a:spcPct val="160000"/>
              </a:lnSpc>
              <a:spcBef>
                <a:spcPts val="0"/>
              </a:spcBef>
              <a:spcAft>
                <a:spcPts val="0"/>
              </a:spcAft>
              <a:buNone/>
            </a:pPr>
            <a:r>
              <a:rPr lang="en-US" sz="1900">
                <a:solidFill>
                  <a:srgbClr val="E0E0E0"/>
                </a:solidFill>
                <a:latin typeface="Urbanist"/>
                <a:ea typeface="Urbanist"/>
                <a:cs typeface="Urbanist"/>
                <a:sym typeface="Urbanist"/>
              </a:rPr>
              <a:t>Keep motion “simpler”</a:t>
            </a:r>
            <a:endParaRPr sz="1800"/>
          </a:p>
        </p:txBody>
      </p:sp>
      <p:pic>
        <p:nvPicPr>
          <p:cNvPr id="237" name="Google Shape;237;p25"/>
          <p:cNvPicPr preferRelativeResize="0"/>
          <p:nvPr/>
        </p:nvPicPr>
        <p:blipFill>
          <a:blip r:embed="rId4">
            <a:alphaModFix/>
          </a:blip>
          <a:stretch>
            <a:fillRect/>
          </a:stretch>
        </p:blipFill>
        <p:spPr>
          <a:xfrm>
            <a:off x="4856475" y="3381375"/>
            <a:ext cx="1848950" cy="1624550"/>
          </a:xfrm>
          <a:prstGeom prst="rect">
            <a:avLst/>
          </a:prstGeom>
          <a:noFill/>
          <a:ln>
            <a:noFill/>
          </a:ln>
        </p:spPr>
      </p:pic>
      <p:pic>
        <p:nvPicPr>
          <p:cNvPr id="238" name="Google Shape;238;p25"/>
          <p:cNvPicPr preferRelativeResize="0"/>
          <p:nvPr/>
        </p:nvPicPr>
        <p:blipFill rotWithShape="1">
          <a:blip r:embed="rId5">
            <a:alphaModFix/>
          </a:blip>
          <a:srcRect b="0" l="2983" r="2310" t="0"/>
          <a:stretch/>
        </p:blipFill>
        <p:spPr>
          <a:xfrm>
            <a:off x="4618500" y="5152950"/>
            <a:ext cx="2324899" cy="1372275"/>
          </a:xfrm>
          <a:prstGeom prst="rect">
            <a:avLst/>
          </a:prstGeom>
          <a:noFill/>
          <a:ln>
            <a:noFill/>
          </a:ln>
        </p:spPr>
      </p:pic>
      <p:pic>
        <p:nvPicPr>
          <p:cNvPr id="239" name="Google Shape;239;p25"/>
          <p:cNvPicPr preferRelativeResize="0"/>
          <p:nvPr/>
        </p:nvPicPr>
        <p:blipFill>
          <a:blip r:embed="rId6">
            <a:alphaModFix/>
          </a:blip>
          <a:stretch>
            <a:fillRect/>
          </a:stretch>
        </p:blipFill>
        <p:spPr>
          <a:xfrm>
            <a:off x="1101725" y="3827692"/>
            <a:ext cx="1848950" cy="2412208"/>
          </a:xfrm>
          <a:prstGeom prst="rect">
            <a:avLst/>
          </a:prstGeom>
          <a:noFill/>
          <a:ln>
            <a:noFill/>
          </a:ln>
        </p:spPr>
      </p:pic>
      <p:pic>
        <p:nvPicPr>
          <p:cNvPr id="240" name="Google Shape;240;p25"/>
          <p:cNvPicPr preferRelativeResize="0"/>
          <p:nvPr/>
        </p:nvPicPr>
        <p:blipFill>
          <a:blip r:embed="rId7">
            <a:alphaModFix/>
          </a:blip>
          <a:stretch>
            <a:fillRect/>
          </a:stretch>
        </p:blipFill>
        <p:spPr>
          <a:xfrm>
            <a:off x="7989850" y="3827700"/>
            <a:ext cx="2991655" cy="16245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E1E1E"/>
        </a:solidFill>
      </p:bgPr>
    </p:bg>
    <p:spTree>
      <p:nvGrpSpPr>
        <p:cNvPr id="244" name="Shape 244"/>
        <p:cNvGrpSpPr/>
        <p:nvPr/>
      </p:nvGrpSpPr>
      <p:grpSpPr>
        <a:xfrm>
          <a:off x="0" y="0"/>
          <a:ext cx="0" cy="0"/>
          <a:chOff x="0" y="0"/>
          <a:chExt cx="0" cy="0"/>
        </a:xfrm>
      </p:grpSpPr>
      <p:pic>
        <p:nvPicPr>
          <p:cNvPr descr="image.png" id="245" name="Google Shape;245;p26"/>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246" name="Google Shape;246;p26"/>
          <p:cNvSpPr txBox="1"/>
          <p:nvPr/>
        </p:nvSpPr>
        <p:spPr>
          <a:xfrm>
            <a:off x="571500" y="2105025"/>
            <a:ext cx="5500800" cy="6465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100">
                <a:solidFill>
                  <a:srgbClr val="FF4433"/>
                </a:solidFill>
                <a:latin typeface="Urbanist"/>
                <a:ea typeface="Urbanist"/>
                <a:cs typeface="Urbanist"/>
                <a:sym typeface="Urbanist"/>
              </a:rPr>
              <a:t>Large videos that take up significant real estate feel intrusive </a:t>
            </a:r>
            <a:endParaRPr/>
          </a:p>
        </p:txBody>
      </p:sp>
      <p:sp>
        <p:nvSpPr>
          <p:cNvPr id="247" name="Google Shape;247;p26"/>
          <p:cNvSpPr txBox="1"/>
          <p:nvPr/>
        </p:nvSpPr>
        <p:spPr>
          <a:xfrm>
            <a:off x="914400" y="3381375"/>
            <a:ext cx="38100" cy="2310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0" i="0" lang="en-US" sz="1500" u="none" cap="none" strike="noStrike">
                <a:solidFill>
                  <a:srgbClr val="E0E0E0"/>
                </a:solidFill>
                <a:latin typeface="Urbanist"/>
                <a:ea typeface="Urbanist"/>
                <a:cs typeface="Urbanist"/>
                <a:sym typeface="Urbanist"/>
              </a:rPr>
              <a:t>•</a:t>
            </a:r>
            <a:endParaRPr/>
          </a:p>
        </p:txBody>
      </p:sp>
      <p:sp>
        <p:nvSpPr>
          <p:cNvPr id="248" name="Google Shape;248;p26"/>
          <p:cNvSpPr txBox="1"/>
          <p:nvPr/>
        </p:nvSpPr>
        <p:spPr>
          <a:xfrm>
            <a:off x="914400" y="4133850"/>
            <a:ext cx="38100" cy="2310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0" i="0" lang="en-US" sz="1500" u="none" cap="none" strike="noStrike">
                <a:solidFill>
                  <a:srgbClr val="E0E0E0"/>
                </a:solidFill>
                <a:latin typeface="Urbanist"/>
                <a:ea typeface="Urbanist"/>
                <a:cs typeface="Urbanist"/>
                <a:sym typeface="Urbanist"/>
              </a:rPr>
              <a:t>•</a:t>
            </a:r>
            <a:endParaRPr/>
          </a:p>
        </p:txBody>
      </p:sp>
      <p:sp>
        <p:nvSpPr>
          <p:cNvPr id="249" name="Google Shape;249;p26"/>
          <p:cNvSpPr txBox="1"/>
          <p:nvPr/>
        </p:nvSpPr>
        <p:spPr>
          <a:xfrm>
            <a:off x="762000" y="571500"/>
            <a:ext cx="11401500" cy="5541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3600">
                <a:solidFill>
                  <a:srgbClr val="FFFFFF"/>
                </a:solidFill>
                <a:latin typeface="Urbanist"/>
                <a:ea typeface="Urbanist"/>
                <a:cs typeface="Urbanist"/>
                <a:sym typeface="Urbanist"/>
              </a:rPr>
              <a:t>Bigger is not always better</a:t>
            </a:r>
            <a:endParaRPr/>
          </a:p>
        </p:txBody>
      </p:sp>
      <p:sp>
        <p:nvSpPr>
          <p:cNvPr id="250" name="Google Shape;250;p26"/>
          <p:cNvSpPr/>
          <p:nvPr/>
        </p:nvSpPr>
        <p:spPr>
          <a:xfrm>
            <a:off x="571500" y="571500"/>
            <a:ext cx="47700" cy="552600"/>
          </a:xfrm>
          <a:prstGeom prst="rect">
            <a:avLst/>
          </a:prstGeom>
          <a:solidFill>
            <a:srgbClr val="FF443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pic>
        <p:nvPicPr>
          <p:cNvPr id="251" name="Google Shape;251;p26"/>
          <p:cNvPicPr preferRelativeResize="0"/>
          <p:nvPr/>
        </p:nvPicPr>
        <p:blipFill>
          <a:blip r:embed="rId4">
            <a:alphaModFix/>
          </a:blip>
          <a:stretch>
            <a:fillRect/>
          </a:stretch>
        </p:blipFill>
        <p:spPr>
          <a:xfrm>
            <a:off x="6844578" y="2105025"/>
            <a:ext cx="4376201" cy="40147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E1E1E"/>
        </a:solidFill>
      </p:bgPr>
    </p:bg>
    <p:spTree>
      <p:nvGrpSpPr>
        <p:cNvPr id="255" name="Shape 255"/>
        <p:cNvGrpSpPr/>
        <p:nvPr/>
      </p:nvGrpSpPr>
      <p:grpSpPr>
        <a:xfrm>
          <a:off x="0" y="0"/>
          <a:ext cx="0" cy="0"/>
          <a:chOff x="0" y="0"/>
          <a:chExt cx="0" cy="0"/>
        </a:xfrm>
      </p:grpSpPr>
      <p:pic>
        <p:nvPicPr>
          <p:cNvPr descr="image.png" id="256" name="Google Shape;256;p27"/>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257" name="Google Shape;257;p27"/>
          <p:cNvSpPr txBox="1"/>
          <p:nvPr/>
        </p:nvSpPr>
        <p:spPr>
          <a:xfrm>
            <a:off x="914400" y="3381375"/>
            <a:ext cx="38100" cy="2310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0" i="0" lang="en-US" sz="1500" u="none" cap="none" strike="noStrike">
                <a:solidFill>
                  <a:srgbClr val="E0E0E0"/>
                </a:solidFill>
                <a:latin typeface="Urbanist"/>
                <a:ea typeface="Urbanist"/>
                <a:cs typeface="Urbanist"/>
                <a:sym typeface="Urbanist"/>
              </a:rPr>
              <a:t>•</a:t>
            </a:r>
            <a:endParaRPr/>
          </a:p>
        </p:txBody>
      </p:sp>
      <p:sp>
        <p:nvSpPr>
          <p:cNvPr id="258" name="Google Shape;258;p27"/>
          <p:cNvSpPr txBox="1"/>
          <p:nvPr/>
        </p:nvSpPr>
        <p:spPr>
          <a:xfrm>
            <a:off x="914400" y="4133850"/>
            <a:ext cx="38100" cy="2310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0" i="0" lang="en-US" sz="1500" u="none" cap="none" strike="noStrike">
                <a:solidFill>
                  <a:srgbClr val="E0E0E0"/>
                </a:solidFill>
                <a:latin typeface="Urbanist"/>
                <a:ea typeface="Urbanist"/>
                <a:cs typeface="Urbanist"/>
                <a:sym typeface="Urbanist"/>
              </a:rPr>
              <a:t>•</a:t>
            </a:r>
            <a:endParaRPr/>
          </a:p>
        </p:txBody>
      </p:sp>
      <p:sp>
        <p:nvSpPr>
          <p:cNvPr id="259" name="Google Shape;259;p27"/>
          <p:cNvSpPr txBox="1"/>
          <p:nvPr/>
        </p:nvSpPr>
        <p:spPr>
          <a:xfrm>
            <a:off x="762000" y="571500"/>
            <a:ext cx="11401500" cy="11082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3600">
                <a:solidFill>
                  <a:srgbClr val="FFFFFF"/>
                </a:solidFill>
                <a:latin typeface="Urbanist"/>
                <a:ea typeface="Urbanist"/>
                <a:cs typeface="Urbanist"/>
                <a:sym typeface="Urbanist"/>
              </a:rPr>
              <a:t>Large spotlights should be incredibly limited; we should rely on smaller spotlights</a:t>
            </a:r>
            <a:endParaRPr/>
          </a:p>
        </p:txBody>
      </p:sp>
      <p:sp>
        <p:nvSpPr>
          <p:cNvPr id="260" name="Google Shape;260;p27"/>
          <p:cNvSpPr/>
          <p:nvPr/>
        </p:nvSpPr>
        <p:spPr>
          <a:xfrm>
            <a:off x="571500" y="571500"/>
            <a:ext cx="47700" cy="552600"/>
          </a:xfrm>
          <a:prstGeom prst="rect">
            <a:avLst/>
          </a:prstGeom>
          <a:solidFill>
            <a:srgbClr val="FF443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pic>
        <p:nvPicPr>
          <p:cNvPr id="261" name="Google Shape;261;p27"/>
          <p:cNvPicPr preferRelativeResize="0"/>
          <p:nvPr/>
        </p:nvPicPr>
        <p:blipFill rotWithShape="1">
          <a:blip r:embed="rId4">
            <a:alphaModFix/>
          </a:blip>
          <a:srcRect b="0" l="0" r="3799" t="0"/>
          <a:stretch/>
        </p:blipFill>
        <p:spPr>
          <a:xfrm>
            <a:off x="2165475" y="2089625"/>
            <a:ext cx="2472900" cy="2488225"/>
          </a:xfrm>
          <a:prstGeom prst="rect">
            <a:avLst/>
          </a:prstGeom>
          <a:noFill/>
          <a:ln>
            <a:noFill/>
          </a:ln>
        </p:spPr>
      </p:pic>
      <p:pic>
        <p:nvPicPr>
          <p:cNvPr id="262" name="Google Shape;262;p27"/>
          <p:cNvPicPr preferRelativeResize="0"/>
          <p:nvPr/>
        </p:nvPicPr>
        <p:blipFill rotWithShape="1">
          <a:blip r:embed="rId5">
            <a:alphaModFix/>
          </a:blip>
          <a:srcRect b="0" l="0" r="7876" t="0"/>
          <a:stretch/>
        </p:blipFill>
        <p:spPr>
          <a:xfrm>
            <a:off x="6928800" y="2089625"/>
            <a:ext cx="2628624" cy="2488225"/>
          </a:xfrm>
          <a:prstGeom prst="rect">
            <a:avLst/>
          </a:prstGeom>
          <a:noFill/>
          <a:ln>
            <a:noFill/>
          </a:ln>
        </p:spPr>
      </p:pic>
      <p:sp>
        <p:nvSpPr>
          <p:cNvPr id="263" name="Google Shape;263;p27"/>
          <p:cNvSpPr txBox="1"/>
          <p:nvPr/>
        </p:nvSpPr>
        <p:spPr>
          <a:xfrm>
            <a:off x="1631900" y="4987775"/>
            <a:ext cx="4333800" cy="12930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100">
                <a:solidFill>
                  <a:srgbClr val="FF4433"/>
                </a:solidFill>
                <a:latin typeface="Urbanist"/>
                <a:ea typeface="Urbanist"/>
                <a:cs typeface="Urbanist"/>
                <a:sym typeface="Urbanist"/>
              </a:rPr>
              <a:t>Large spotlights should be reserved for HYPER personalized content or important time limited or occasion based ads</a:t>
            </a:r>
            <a:endParaRPr/>
          </a:p>
        </p:txBody>
      </p:sp>
      <p:sp>
        <p:nvSpPr>
          <p:cNvPr id="264" name="Google Shape;264;p27"/>
          <p:cNvSpPr txBox="1"/>
          <p:nvPr/>
        </p:nvSpPr>
        <p:spPr>
          <a:xfrm>
            <a:off x="6292800" y="4987775"/>
            <a:ext cx="4333800" cy="12930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100">
                <a:solidFill>
                  <a:srgbClr val="FF4433"/>
                </a:solidFill>
                <a:latin typeface="Urbanist"/>
                <a:ea typeface="Urbanist"/>
                <a:cs typeface="Urbanist"/>
                <a:sym typeface="Urbanist"/>
              </a:rPr>
              <a:t>Smaller spotlights should be used more regularly instead; item previews should be included wherever possible</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E1E1E"/>
        </a:solidFill>
      </p:bgPr>
    </p:bg>
    <p:spTree>
      <p:nvGrpSpPr>
        <p:cNvPr id="268" name="Shape 268"/>
        <p:cNvGrpSpPr/>
        <p:nvPr/>
      </p:nvGrpSpPr>
      <p:grpSpPr>
        <a:xfrm>
          <a:off x="0" y="0"/>
          <a:ext cx="0" cy="0"/>
          <a:chOff x="0" y="0"/>
          <a:chExt cx="0" cy="0"/>
        </a:xfrm>
      </p:grpSpPr>
      <p:pic>
        <p:nvPicPr>
          <p:cNvPr descr="image.png" id="269" name="Google Shape;269;p28"/>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270" name="Google Shape;270;p28"/>
          <p:cNvSpPr txBox="1"/>
          <p:nvPr/>
        </p:nvSpPr>
        <p:spPr>
          <a:xfrm>
            <a:off x="571500" y="2105025"/>
            <a:ext cx="5500800" cy="6465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100">
                <a:solidFill>
                  <a:srgbClr val="FF4433"/>
                </a:solidFill>
                <a:latin typeface="Urbanist"/>
                <a:ea typeface="Urbanist"/>
                <a:cs typeface="Urbanist"/>
                <a:sym typeface="Urbanist"/>
              </a:rPr>
              <a:t>Many indicate it would cause them to stop using the DoorDash app.</a:t>
            </a:r>
            <a:endParaRPr sz="1300">
              <a:solidFill>
                <a:schemeClr val="lt1"/>
              </a:solidFill>
            </a:endParaRPr>
          </a:p>
        </p:txBody>
      </p:sp>
      <p:sp>
        <p:nvSpPr>
          <p:cNvPr id="271" name="Google Shape;271;p28"/>
          <p:cNvSpPr txBox="1"/>
          <p:nvPr/>
        </p:nvSpPr>
        <p:spPr>
          <a:xfrm>
            <a:off x="914400" y="3381375"/>
            <a:ext cx="38100" cy="2310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0" i="0" lang="en-US" sz="1500" u="none" cap="none" strike="noStrike">
                <a:solidFill>
                  <a:srgbClr val="E0E0E0"/>
                </a:solidFill>
                <a:latin typeface="Urbanist"/>
                <a:ea typeface="Urbanist"/>
                <a:cs typeface="Urbanist"/>
                <a:sym typeface="Urbanist"/>
              </a:rPr>
              <a:t>•</a:t>
            </a:r>
            <a:endParaRPr/>
          </a:p>
        </p:txBody>
      </p:sp>
      <p:sp>
        <p:nvSpPr>
          <p:cNvPr id="272" name="Google Shape;272;p28"/>
          <p:cNvSpPr txBox="1"/>
          <p:nvPr/>
        </p:nvSpPr>
        <p:spPr>
          <a:xfrm>
            <a:off x="914400" y="4133850"/>
            <a:ext cx="38100" cy="2310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0" i="0" lang="en-US" sz="1500" u="none" cap="none" strike="noStrike">
                <a:solidFill>
                  <a:srgbClr val="E0E0E0"/>
                </a:solidFill>
                <a:latin typeface="Urbanist"/>
                <a:ea typeface="Urbanist"/>
                <a:cs typeface="Urbanist"/>
                <a:sym typeface="Urbanist"/>
              </a:rPr>
              <a:t>•</a:t>
            </a:r>
            <a:endParaRPr/>
          </a:p>
        </p:txBody>
      </p:sp>
      <p:sp>
        <p:nvSpPr>
          <p:cNvPr id="273" name="Google Shape;273;p28"/>
          <p:cNvSpPr txBox="1"/>
          <p:nvPr/>
        </p:nvSpPr>
        <p:spPr>
          <a:xfrm>
            <a:off x="762000" y="571500"/>
            <a:ext cx="11401500" cy="5541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3600">
                <a:solidFill>
                  <a:srgbClr val="FFFFFF"/>
                </a:solidFill>
                <a:latin typeface="Urbanist"/>
                <a:ea typeface="Urbanist"/>
                <a:cs typeface="Urbanist"/>
                <a:sym typeface="Urbanist"/>
              </a:rPr>
              <a:t>Cx are afraid that pop up videos are coming</a:t>
            </a:r>
            <a:endParaRPr/>
          </a:p>
        </p:txBody>
      </p:sp>
      <p:sp>
        <p:nvSpPr>
          <p:cNvPr id="274" name="Google Shape;274;p28"/>
          <p:cNvSpPr/>
          <p:nvPr/>
        </p:nvSpPr>
        <p:spPr>
          <a:xfrm>
            <a:off x="571500" y="571500"/>
            <a:ext cx="47700" cy="552600"/>
          </a:xfrm>
          <a:prstGeom prst="rect">
            <a:avLst/>
          </a:prstGeom>
          <a:solidFill>
            <a:srgbClr val="FF443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pic>
        <p:nvPicPr>
          <p:cNvPr id="275" name="Google Shape;275;p28"/>
          <p:cNvPicPr preferRelativeResize="0"/>
          <p:nvPr/>
        </p:nvPicPr>
        <p:blipFill>
          <a:blip r:embed="rId4">
            <a:alphaModFix/>
          </a:blip>
          <a:stretch>
            <a:fillRect/>
          </a:stretch>
        </p:blipFill>
        <p:spPr>
          <a:xfrm>
            <a:off x="6800850" y="1342978"/>
            <a:ext cx="4623575" cy="511497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E1E1E"/>
        </a:solidFill>
      </p:bgPr>
    </p:bg>
    <p:spTree>
      <p:nvGrpSpPr>
        <p:cNvPr id="279" name="Shape 279"/>
        <p:cNvGrpSpPr/>
        <p:nvPr/>
      </p:nvGrpSpPr>
      <p:grpSpPr>
        <a:xfrm>
          <a:off x="0" y="0"/>
          <a:ext cx="0" cy="0"/>
          <a:chOff x="0" y="0"/>
          <a:chExt cx="0" cy="0"/>
        </a:xfrm>
      </p:grpSpPr>
      <p:pic>
        <p:nvPicPr>
          <p:cNvPr descr="image.png" id="280" name="Google Shape;280;p29"/>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281" name="Google Shape;281;p29"/>
          <p:cNvSpPr txBox="1"/>
          <p:nvPr/>
        </p:nvSpPr>
        <p:spPr>
          <a:xfrm>
            <a:off x="571500" y="2257425"/>
            <a:ext cx="5500687" cy="32385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i="0" lang="en-US" sz="2100" u="none" cap="none" strike="noStrike">
                <a:solidFill>
                  <a:srgbClr val="FF4433"/>
                </a:solidFill>
                <a:latin typeface="Urbanist"/>
                <a:ea typeface="Urbanist"/>
                <a:cs typeface="Urbanist"/>
                <a:sym typeface="Urbanist"/>
              </a:rPr>
              <a:t>Meet Customers Where Their Brain Is</a:t>
            </a:r>
            <a:endParaRPr/>
          </a:p>
        </p:txBody>
      </p:sp>
      <p:sp>
        <p:nvSpPr>
          <p:cNvPr id="282" name="Google Shape;282;p29"/>
          <p:cNvSpPr txBox="1"/>
          <p:nvPr/>
        </p:nvSpPr>
        <p:spPr>
          <a:xfrm>
            <a:off x="571500" y="2771775"/>
            <a:ext cx="5238750" cy="304800"/>
          </a:xfrm>
          <a:prstGeom prst="rect">
            <a:avLst/>
          </a:prstGeom>
          <a:noFill/>
          <a:ln>
            <a:noFill/>
          </a:ln>
        </p:spPr>
        <p:txBody>
          <a:bodyPr anchorCtr="0" anchor="t" bIns="0" lIns="0" spcFirstLastPara="1" rIns="0" wrap="square" tIns="0">
            <a:spAutoFit/>
          </a:bodyPr>
          <a:lstStyle/>
          <a:p>
            <a:pPr indent="0" lvl="0" marL="0" marR="0" rtl="0" algn="l">
              <a:lnSpc>
                <a:spcPct val="160000"/>
              </a:lnSpc>
              <a:spcBef>
                <a:spcPts val="0"/>
              </a:spcBef>
              <a:spcAft>
                <a:spcPts val="0"/>
              </a:spcAft>
              <a:buNone/>
            </a:pPr>
            <a:r>
              <a:rPr b="0" i="0" lang="en-US" sz="1500" u="none" cap="none" strike="noStrike">
                <a:solidFill>
                  <a:srgbClr val="E0E0E0"/>
                </a:solidFill>
                <a:latin typeface="Urbanist"/>
                <a:ea typeface="Urbanist"/>
                <a:cs typeface="Urbanist"/>
                <a:sym typeface="Urbanist"/>
              </a:rPr>
              <a:t>Placement strategy must align with the user's mental model.</a:t>
            </a:r>
            <a:endParaRPr/>
          </a:p>
        </p:txBody>
      </p:sp>
      <p:sp>
        <p:nvSpPr>
          <p:cNvPr id="283" name="Google Shape;283;p29"/>
          <p:cNvSpPr txBox="1"/>
          <p:nvPr/>
        </p:nvSpPr>
        <p:spPr>
          <a:xfrm>
            <a:off x="571500" y="4476750"/>
            <a:ext cx="5238750" cy="914400"/>
          </a:xfrm>
          <a:prstGeom prst="rect">
            <a:avLst/>
          </a:prstGeom>
          <a:noFill/>
          <a:ln>
            <a:noFill/>
          </a:ln>
        </p:spPr>
        <p:txBody>
          <a:bodyPr anchorCtr="0" anchor="t" bIns="0" lIns="0" spcFirstLastPara="1" rIns="0" wrap="square" tIns="0">
            <a:spAutoFit/>
          </a:bodyPr>
          <a:lstStyle/>
          <a:p>
            <a:pPr indent="0" lvl="0" marL="0" marR="0" rtl="0" algn="l">
              <a:lnSpc>
                <a:spcPct val="160000"/>
              </a:lnSpc>
              <a:spcBef>
                <a:spcPts val="0"/>
              </a:spcBef>
              <a:spcAft>
                <a:spcPts val="0"/>
              </a:spcAft>
              <a:buNone/>
            </a:pPr>
            <a:r>
              <a:rPr b="1" i="0" lang="en-US" sz="1500" u="none" cap="none" strike="noStrike">
                <a:solidFill>
                  <a:srgbClr val="E0E0E0"/>
                </a:solidFill>
                <a:latin typeface="Urbanist"/>
                <a:ea typeface="Urbanist"/>
                <a:cs typeface="Urbanist"/>
                <a:sym typeface="Urbanist"/>
              </a:rPr>
              <a:t>Labeling Issue:</a:t>
            </a:r>
            <a:r>
              <a:rPr b="0" i="0" lang="en-US" sz="1500" u="none" cap="none" strike="noStrike">
                <a:solidFill>
                  <a:srgbClr val="E0E0E0"/>
                </a:solidFill>
                <a:latin typeface="Urbanist"/>
                <a:ea typeface="Urbanist"/>
                <a:cs typeface="Urbanist"/>
                <a:sym typeface="Urbanist"/>
              </a:rPr>
              <a:t> The "Sponsored" tag can sometimes imply "Needs help selling," unintentionally lowering quality perception.</a:t>
            </a:r>
            <a:endParaRPr/>
          </a:p>
        </p:txBody>
      </p:sp>
      <p:sp>
        <p:nvSpPr>
          <p:cNvPr id="284" name="Google Shape;284;p29"/>
          <p:cNvSpPr txBox="1"/>
          <p:nvPr/>
        </p:nvSpPr>
        <p:spPr>
          <a:xfrm>
            <a:off x="914400" y="3228975"/>
            <a:ext cx="38100" cy="3048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0" i="0" lang="en-US" sz="1500" u="none" cap="none" strike="noStrike">
                <a:solidFill>
                  <a:srgbClr val="E0E0E0"/>
                </a:solidFill>
                <a:latin typeface="Urbanist"/>
                <a:ea typeface="Urbanist"/>
                <a:cs typeface="Urbanist"/>
                <a:sym typeface="Urbanist"/>
              </a:rPr>
              <a:t>•</a:t>
            </a:r>
            <a:endParaRPr/>
          </a:p>
        </p:txBody>
      </p:sp>
      <p:sp>
        <p:nvSpPr>
          <p:cNvPr id="285" name="Google Shape;285;p29"/>
          <p:cNvSpPr txBox="1"/>
          <p:nvPr/>
        </p:nvSpPr>
        <p:spPr>
          <a:xfrm>
            <a:off x="952500" y="3228975"/>
            <a:ext cx="4857750" cy="304800"/>
          </a:xfrm>
          <a:prstGeom prst="rect">
            <a:avLst/>
          </a:prstGeom>
          <a:noFill/>
          <a:ln>
            <a:noFill/>
          </a:ln>
        </p:spPr>
        <p:txBody>
          <a:bodyPr anchorCtr="0" anchor="t" bIns="0" lIns="38100" spcFirstLastPara="1" rIns="0" wrap="square" tIns="0">
            <a:spAutoFit/>
          </a:bodyPr>
          <a:lstStyle/>
          <a:p>
            <a:pPr indent="0" lvl="0" marL="0" marR="0" rtl="0" algn="l">
              <a:lnSpc>
                <a:spcPct val="160000"/>
              </a:lnSpc>
              <a:spcBef>
                <a:spcPts val="0"/>
              </a:spcBef>
              <a:spcAft>
                <a:spcPts val="0"/>
              </a:spcAft>
              <a:buNone/>
            </a:pPr>
            <a:r>
              <a:rPr b="1" i="0" lang="en-US" sz="1500" u="none" cap="none" strike="noStrike">
                <a:solidFill>
                  <a:srgbClr val="E0E0E0"/>
                </a:solidFill>
                <a:latin typeface="Urbanist"/>
                <a:ea typeface="Urbanist"/>
                <a:cs typeface="Urbanist"/>
                <a:sym typeface="Urbanist"/>
              </a:rPr>
              <a:t>Too Early:</a:t>
            </a:r>
            <a:r>
              <a:rPr b="0" i="0" lang="en-US" sz="1500" u="none" cap="none" strike="noStrike">
                <a:solidFill>
                  <a:srgbClr val="E0E0E0"/>
                </a:solidFill>
                <a:latin typeface="Urbanist"/>
                <a:ea typeface="Urbanist"/>
                <a:cs typeface="Urbanist"/>
                <a:sym typeface="Urbanist"/>
              </a:rPr>
              <a:t> Homepage ads often feel disconnected.</a:t>
            </a:r>
            <a:endParaRPr/>
          </a:p>
        </p:txBody>
      </p:sp>
      <p:sp>
        <p:nvSpPr>
          <p:cNvPr id="286" name="Google Shape;286;p29"/>
          <p:cNvSpPr txBox="1"/>
          <p:nvPr/>
        </p:nvSpPr>
        <p:spPr>
          <a:xfrm>
            <a:off x="914400" y="3676650"/>
            <a:ext cx="38100" cy="3048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0" i="0" lang="en-US" sz="1500" u="none" cap="none" strike="noStrike">
                <a:solidFill>
                  <a:srgbClr val="E0E0E0"/>
                </a:solidFill>
                <a:latin typeface="Urbanist"/>
                <a:ea typeface="Urbanist"/>
                <a:cs typeface="Urbanist"/>
                <a:sym typeface="Urbanist"/>
              </a:rPr>
              <a:t>•</a:t>
            </a:r>
            <a:endParaRPr/>
          </a:p>
        </p:txBody>
      </p:sp>
      <p:sp>
        <p:nvSpPr>
          <p:cNvPr id="287" name="Google Shape;287;p29"/>
          <p:cNvSpPr txBox="1"/>
          <p:nvPr/>
        </p:nvSpPr>
        <p:spPr>
          <a:xfrm>
            <a:off x="952500" y="3676650"/>
            <a:ext cx="4857750" cy="609600"/>
          </a:xfrm>
          <a:prstGeom prst="rect">
            <a:avLst/>
          </a:prstGeom>
          <a:noFill/>
          <a:ln>
            <a:noFill/>
          </a:ln>
        </p:spPr>
        <p:txBody>
          <a:bodyPr anchorCtr="0" anchor="t" bIns="0" lIns="38100" spcFirstLastPara="1" rIns="0" wrap="square" tIns="0">
            <a:spAutoFit/>
          </a:bodyPr>
          <a:lstStyle/>
          <a:p>
            <a:pPr indent="0" lvl="0" marL="0" marR="0" rtl="0" algn="l">
              <a:lnSpc>
                <a:spcPct val="160000"/>
              </a:lnSpc>
              <a:spcBef>
                <a:spcPts val="0"/>
              </a:spcBef>
              <a:spcAft>
                <a:spcPts val="0"/>
              </a:spcAft>
              <a:buNone/>
            </a:pPr>
            <a:r>
              <a:rPr b="1" i="0" lang="en-US" sz="1500" u="none" cap="none" strike="noStrike">
                <a:solidFill>
                  <a:srgbClr val="E0E0E0"/>
                </a:solidFill>
                <a:latin typeface="Urbanist"/>
                <a:ea typeface="Urbanist"/>
                <a:cs typeface="Urbanist"/>
                <a:sym typeface="Urbanist"/>
              </a:rPr>
              <a:t>Just Right:</a:t>
            </a:r>
            <a:r>
              <a:rPr b="0" i="0" lang="en-US" sz="1500" u="none" cap="none" strike="noStrike">
                <a:solidFill>
                  <a:srgbClr val="E0E0E0"/>
                </a:solidFill>
                <a:latin typeface="Urbanist"/>
                <a:ea typeface="Urbanist"/>
                <a:cs typeface="Urbanist"/>
                <a:sym typeface="Urbanist"/>
              </a:rPr>
              <a:t> Ads placed within specific categories (e.g., inside the "Spirits" aisle) feel helpful and relevant.</a:t>
            </a:r>
            <a:endParaRPr/>
          </a:p>
        </p:txBody>
      </p:sp>
      <p:sp>
        <p:nvSpPr>
          <p:cNvPr id="288" name="Google Shape;288;p29"/>
          <p:cNvSpPr txBox="1"/>
          <p:nvPr/>
        </p:nvSpPr>
        <p:spPr>
          <a:xfrm>
            <a:off x="762000" y="571500"/>
            <a:ext cx="11401425" cy="55245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i="0" lang="en-US" sz="3600" u="none" cap="none" strike="noStrike">
                <a:solidFill>
                  <a:srgbClr val="FFFFFF"/>
                </a:solidFill>
                <a:latin typeface="Urbanist"/>
                <a:ea typeface="Urbanist"/>
                <a:cs typeface="Urbanist"/>
                <a:sym typeface="Urbanist"/>
              </a:rPr>
              <a:t>Placement is Everything</a:t>
            </a:r>
            <a:endParaRPr/>
          </a:p>
        </p:txBody>
      </p:sp>
      <p:sp>
        <p:nvSpPr>
          <p:cNvPr id="289" name="Google Shape;289;p29"/>
          <p:cNvSpPr/>
          <p:nvPr/>
        </p:nvSpPr>
        <p:spPr>
          <a:xfrm>
            <a:off x="571500" y="571500"/>
            <a:ext cx="47625" cy="552450"/>
          </a:xfrm>
          <a:prstGeom prst="rect">
            <a:avLst/>
          </a:prstGeom>
          <a:solidFill>
            <a:srgbClr val="FF443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pic>
        <p:nvPicPr>
          <p:cNvPr id="290" name="Google Shape;290;p29"/>
          <p:cNvPicPr preferRelativeResize="0"/>
          <p:nvPr/>
        </p:nvPicPr>
        <p:blipFill>
          <a:blip r:embed="rId4">
            <a:alphaModFix/>
          </a:blip>
          <a:stretch>
            <a:fillRect/>
          </a:stretch>
        </p:blipFill>
        <p:spPr>
          <a:xfrm>
            <a:off x="6589201" y="720687"/>
            <a:ext cx="4955101" cy="5321376"/>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E1E1E"/>
        </a:solidFill>
      </p:bgPr>
    </p:bg>
    <p:spTree>
      <p:nvGrpSpPr>
        <p:cNvPr id="294" name="Shape 294"/>
        <p:cNvGrpSpPr/>
        <p:nvPr/>
      </p:nvGrpSpPr>
      <p:grpSpPr>
        <a:xfrm>
          <a:off x="0" y="0"/>
          <a:ext cx="0" cy="0"/>
          <a:chOff x="0" y="0"/>
          <a:chExt cx="0" cy="0"/>
        </a:xfrm>
      </p:grpSpPr>
      <p:pic>
        <p:nvPicPr>
          <p:cNvPr descr="image.png" id="295" name="Google Shape;295;p30"/>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296" name="Google Shape;296;p30"/>
          <p:cNvSpPr txBox="1"/>
          <p:nvPr/>
        </p:nvSpPr>
        <p:spPr>
          <a:xfrm>
            <a:off x="914400" y="3381375"/>
            <a:ext cx="38100" cy="2310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0" i="0" lang="en-US" sz="1500" u="none" cap="none" strike="noStrike">
                <a:solidFill>
                  <a:srgbClr val="E0E0E0"/>
                </a:solidFill>
                <a:latin typeface="Urbanist"/>
                <a:ea typeface="Urbanist"/>
                <a:cs typeface="Urbanist"/>
                <a:sym typeface="Urbanist"/>
              </a:rPr>
              <a:t>•</a:t>
            </a:r>
            <a:endParaRPr/>
          </a:p>
        </p:txBody>
      </p:sp>
      <p:sp>
        <p:nvSpPr>
          <p:cNvPr id="297" name="Google Shape;297;p30"/>
          <p:cNvSpPr txBox="1"/>
          <p:nvPr/>
        </p:nvSpPr>
        <p:spPr>
          <a:xfrm>
            <a:off x="914400" y="4133850"/>
            <a:ext cx="38100" cy="2310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0" i="0" lang="en-US" sz="1500" u="none" cap="none" strike="noStrike">
                <a:solidFill>
                  <a:srgbClr val="E0E0E0"/>
                </a:solidFill>
                <a:latin typeface="Urbanist"/>
                <a:ea typeface="Urbanist"/>
                <a:cs typeface="Urbanist"/>
                <a:sym typeface="Urbanist"/>
              </a:rPr>
              <a:t>•</a:t>
            </a:r>
            <a:endParaRPr/>
          </a:p>
        </p:txBody>
      </p:sp>
      <p:sp>
        <p:nvSpPr>
          <p:cNvPr id="298" name="Google Shape;298;p30"/>
          <p:cNvSpPr txBox="1"/>
          <p:nvPr/>
        </p:nvSpPr>
        <p:spPr>
          <a:xfrm>
            <a:off x="762000" y="571500"/>
            <a:ext cx="11401500" cy="11082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3600">
                <a:solidFill>
                  <a:srgbClr val="FFFFFF"/>
                </a:solidFill>
                <a:latin typeface="Urbanist"/>
                <a:ea typeface="Urbanist"/>
                <a:cs typeface="Urbanist"/>
                <a:sym typeface="Urbanist"/>
              </a:rPr>
              <a:t>Brand pages add value but might need a different entry experience for in-app</a:t>
            </a:r>
            <a:endParaRPr/>
          </a:p>
        </p:txBody>
      </p:sp>
      <p:sp>
        <p:nvSpPr>
          <p:cNvPr id="299" name="Google Shape;299;p30"/>
          <p:cNvSpPr/>
          <p:nvPr/>
        </p:nvSpPr>
        <p:spPr>
          <a:xfrm>
            <a:off x="571500" y="571500"/>
            <a:ext cx="47700" cy="552600"/>
          </a:xfrm>
          <a:prstGeom prst="rect">
            <a:avLst/>
          </a:prstGeom>
          <a:solidFill>
            <a:srgbClr val="FF443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pic>
        <p:nvPicPr>
          <p:cNvPr id="300" name="Google Shape;300;p30"/>
          <p:cNvPicPr preferRelativeResize="0"/>
          <p:nvPr/>
        </p:nvPicPr>
        <p:blipFill>
          <a:blip r:embed="rId4">
            <a:alphaModFix/>
          </a:blip>
          <a:stretch>
            <a:fillRect/>
          </a:stretch>
        </p:blipFill>
        <p:spPr>
          <a:xfrm>
            <a:off x="1190625" y="2010975"/>
            <a:ext cx="2012076" cy="4476749"/>
          </a:xfrm>
          <a:prstGeom prst="rect">
            <a:avLst/>
          </a:prstGeom>
          <a:noFill/>
          <a:ln>
            <a:noFill/>
          </a:ln>
        </p:spPr>
      </p:pic>
      <p:sp>
        <p:nvSpPr>
          <p:cNvPr id="301" name="Google Shape;301;p30"/>
          <p:cNvSpPr txBox="1"/>
          <p:nvPr/>
        </p:nvSpPr>
        <p:spPr>
          <a:xfrm>
            <a:off x="3727400" y="2108325"/>
            <a:ext cx="7242300" cy="9696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100">
                <a:solidFill>
                  <a:srgbClr val="FF4433"/>
                </a:solidFill>
                <a:latin typeface="Urbanist"/>
                <a:ea typeface="Urbanist"/>
                <a:cs typeface="Urbanist"/>
                <a:sym typeface="Urbanist"/>
              </a:rPr>
              <a:t>Overall Cx felt the brand pages were valuable and visually appeals.  Cx felt they were very similar to an Amazon experience which was familiar and useful, however…</a:t>
            </a:r>
            <a:endParaRPr/>
          </a:p>
        </p:txBody>
      </p:sp>
      <p:sp>
        <p:nvSpPr>
          <p:cNvPr id="302" name="Google Shape;302;p30"/>
          <p:cNvSpPr txBox="1"/>
          <p:nvPr/>
        </p:nvSpPr>
        <p:spPr>
          <a:xfrm>
            <a:off x="3816300" y="3249494"/>
            <a:ext cx="7242300" cy="1641900"/>
          </a:xfrm>
          <a:prstGeom prst="rect">
            <a:avLst/>
          </a:prstGeom>
          <a:noFill/>
          <a:ln>
            <a:noFill/>
          </a:ln>
        </p:spPr>
        <p:txBody>
          <a:bodyPr anchorCtr="0" anchor="t" bIns="0" lIns="0" spcFirstLastPara="1" rIns="0" wrap="square" tIns="0">
            <a:spAutoFit/>
          </a:bodyPr>
          <a:lstStyle/>
          <a:p>
            <a:pPr indent="-323850" lvl="0" marL="457200" marR="0" rtl="0" algn="l">
              <a:spcBef>
                <a:spcPts val="0"/>
              </a:spcBef>
              <a:spcAft>
                <a:spcPts val="0"/>
              </a:spcAft>
              <a:buClr>
                <a:schemeClr val="lt1"/>
              </a:buClr>
              <a:buSzPts val="1500"/>
              <a:buFont typeface="Urbanist"/>
              <a:buChar char="●"/>
            </a:pPr>
            <a:r>
              <a:rPr lang="en-US" sz="1500">
                <a:solidFill>
                  <a:schemeClr val="lt1"/>
                </a:solidFill>
                <a:latin typeface="Urbanist"/>
                <a:ea typeface="Urbanist"/>
                <a:cs typeface="Urbanist"/>
                <a:sym typeface="Urbanist"/>
              </a:rPr>
              <a:t>The entry </a:t>
            </a:r>
            <a:r>
              <a:rPr lang="en-US" sz="1500">
                <a:solidFill>
                  <a:schemeClr val="lt1"/>
                </a:solidFill>
                <a:latin typeface="Urbanist"/>
                <a:ea typeface="Urbanist"/>
                <a:cs typeface="Urbanist"/>
                <a:sym typeface="Urbanist"/>
              </a:rPr>
              <a:t>point</a:t>
            </a:r>
            <a:r>
              <a:rPr lang="en-US" sz="1500">
                <a:solidFill>
                  <a:schemeClr val="lt1"/>
                </a:solidFill>
                <a:latin typeface="Urbanist"/>
                <a:ea typeface="Urbanist"/>
                <a:cs typeface="Urbanist"/>
                <a:sym typeface="Urbanist"/>
              </a:rPr>
              <a:t> for the brand page was not particularly obvious, Cx were likely to look for “similar to” items at the bottom instead</a:t>
            </a:r>
            <a:endParaRPr sz="1500">
              <a:solidFill>
                <a:schemeClr val="lt1"/>
              </a:solidFill>
              <a:latin typeface="Urbanist"/>
              <a:ea typeface="Urbanist"/>
              <a:cs typeface="Urbanist"/>
              <a:sym typeface="Urbanist"/>
            </a:endParaRPr>
          </a:p>
          <a:p>
            <a:pPr indent="-323850" lvl="0" marL="457200" marR="0" rtl="0" algn="l">
              <a:spcBef>
                <a:spcPts val="1000"/>
              </a:spcBef>
              <a:spcAft>
                <a:spcPts val="0"/>
              </a:spcAft>
              <a:buClr>
                <a:schemeClr val="lt1"/>
              </a:buClr>
              <a:buSzPts val="1500"/>
              <a:buFont typeface="Urbanist"/>
              <a:buChar char="●"/>
            </a:pPr>
            <a:r>
              <a:rPr lang="en-US" sz="1500">
                <a:solidFill>
                  <a:schemeClr val="lt1"/>
                </a:solidFill>
                <a:latin typeface="Urbanist"/>
                <a:ea typeface="Urbanist"/>
                <a:cs typeface="Urbanist"/>
                <a:sym typeface="Urbanist"/>
              </a:rPr>
              <a:t>Cx felt they </a:t>
            </a:r>
            <a:r>
              <a:rPr lang="en-US" sz="1500">
                <a:solidFill>
                  <a:schemeClr val="lt1"/>
                </a:solidFill>
                <a:latin typeface="Urbanist"/>
                <a:ea typeface="Urbanist"/>
                <a:cs typeface="Urbanist"/>
                <a:sym typeface="Urbanist"/>
              </a:rPr>
              <a:t>could</a:t>
            </a:r>
            <a:r>
              <a:rPr lang="en-US" sz="1500">
                <a:solidFill>
                  <a:schemeClr val="lt1"/>
                </a:solidFill>
                <a:latin typeface="Urbanist"/>
                <a:ea typeface="Urbanist"/>
                <a:cs typeface="Urbanist"/>
                <a:sym typeface="Urbanist"/>
              </a:rPr>
              <a:t> easily get confused what actual store they are shopping in which could lead to a </a:t>
            </a:r>
            <a:r>
              <a:rPr lang="en-US" sz="1500">
                <a:solidFill>
                  <a:schemeClr val="lt1"/>
                </a:solidFill>
                <a:latin typeface="Urbanist"/>
                <a:ea typeface="Urbanist"/>
                <a:cs typeface="Urbanist"/>
                <a:sym typeface="Urbanist"/>
              </a:rPr>
              <a:t>suboptimal</a:t>
            </a:r>
            <a:r>
              <a:rPr lang="en-US" sz="1500">
                <a:solidFill>
                  <a:schemeClr val="lt1"/>
                </a:solidFill>
                <a:latin typeface="Urbanist"/>
                <a:ea typeface="Urbanist"/>
                <a:cs typeface="Urbanist"/>
                <a:sym typeface="Urbanist"/>
              </a:rPr>
              <a:t> delivery experience</a:t>
            </a:r>
            <a:endParaRPr sz="1500">
              <a:solidFill>
                <a:schemeClr val="lt1"/>
              </a:solidFill>
              <a:latin typeface="Urbanist"/>
              <a:ea typeface="Urbanist"/>
              <a:cs typeface="Urbanist"/>
              <a:sym typeface="Urbanist"/>
            </a:endParaRPr>
          </a:p>
          <a:p>
            <a:pPr indent="-323850" lvl="0" marL="457200" marR="0" rtl="0" algn="l">
              <a:spcBef>
                <a:spcPts val="1000"/>
              </a:spcBef>
              <a:spcAft>
                <a:spcPts val="1000"/>
              </a:spcAft>
              <a:buClr>
                <a:schemeClr val="lt1"/>
              </a:buClr>
              <a:buSzPts val="1500"/>
              <a:buFont typeface="Urbanist"/>
              <a:buChar char="●"/>
            </a:pPr>
            <a:r>
              <a:rPr lang="en-US" sz="1500">
                <a:solidFill>
                  <a:schemeClr val="lt1"/>
                </a:solidFill>
                <a:latin typeface="Urbanist"/>
                <a:ea typeface="Urbanist"/>
                <a:cs typeface="Urbanist"/>
                <a:sym typeface="Urbanist"/>
              </a:rPr>
              <a:t>There were concerns that a brand page experience could make the shopping experience more time consuming overall</a:t>
            </a:r>
            <a:endParaRPr sz="1500">
              <a:solidFill>
                <a:schemeClr val="lt1"/>
              </a:solidFill>
              <a:latin typeface="Urbanist"/>
              <a:ea typeface="Urbanist"/>
              <a:cs typeface="Urbanist"/>
              <a:sym typeface="Urbanist"/>
            </a:endParaRPr>
          </a:p>
        </p:txBody>
      </p:sp>
      <p:sp>
        <p:nvSpPr>
          <p:cNvPr id="303" name="Google Shape;303;p30"/>
          <p:cNvSpPr txBox="1"/>
          <p:nvPr/>
        </p:nvSpPr>
        <p:spPr>
          <a:xfrm>
            <a:off x="3816300" y="5451600"/>
            <a:ext cx="7242300" cy="5850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i="1" lang="en-US" sz="1900">
                <a:solidFill>
                  <a:schemeClr val="lt1"/>
                </a:solidFill>
                <a:latin typeface="Urbanist"/>
                <a:ea typeface="Urbanist"/>
                <a:cs typeface="Urbanist"/>
                <a:sym typeface="Urbanist"/>
              </a:rPr>
              <a:t>We will explore this further in upcoming research around </a:t>
            </a:r>
            <a:r>
              <a:rPr b="1" i="1" lang="en-US" sz="1900" u="sng">
                <a:solidFill>
                  <a:schemeClr val="lt1"/>
                </a:solidFill>
                <a:latin typeface="Urbanist"/>
                <a:ea typeface="Urbanist"/>
                <a:cs typeface="Urbanist"/>
                <a:sym typeface="Urbanist"/>
                <a:hlinkClick r:id="rId5">
                  <a:extLst>
                    <a:ext uri="{A12FA001-AC4F-418D-AE19-62706E023703}">
                      <ahyp:hlinkClr val="tx"/>
                    </a:ext>
                  </a:extLst>
                </a:hlinkClick>
              </a:rPr>
              <a:t>brand page entry points</a:t>
            </a:r>
            <a:endParaRPr i="1" sz="1200">
              <a:solidFill>
                <a:schemeClr val="lt1"/>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E1E1E"/>
        </a:solidFill>
      </p:bgPr>
    </p:bg>
    <p:spTree>
      <p:nvGrpSpPr>
        <p:cNvPr id="307" name="Shape 307"/>
        <p:cNvGrpSpPr/>
        <p:nvPr/>
      </p:nvGrpSpPr>
      <p:grpSpPr>
        <a:xfrm>
          <a:off x="0" y="0"/>
          <a:ext cx="0" cy="0"/>
          <a:chOff x="0" y="0"/>
          <a:chExt cx="0" cy="0"/>
        </a:xfrm>
      </p:grpSpPr>
      <p:sp>
        <p:nvSpPr>
          <p:cNvPr id="308" name="Google Shape;308;p31"/>
          <p:cNvSpPr txBox="1"/>
          <p:nvPr/>
        </p:nvSpPr>
        <p:spPr>
          <a:xfrm>
            <a:off x="666750" y="924222"/>
            <a:ext cx="8481000" cy="831300"/>
          </a:xfrm>
          <a:prstGeom prst="rect">
            <a:avLst/>
          </a:prstGeom>
          <a:noFill/>
          <a:ln>
            <a:noFill/>
          </a:ln>
        </p:spPr>
        <p:txBody>
          <a:bodyPr anchorCtr="0" anchor="t" bIns="0" lIns="0" spcFirstLastPara="1" rIns="0" wrap="square" tIns="0">
            <a:spAutoFit/>
          </a:bodyPr>
          <a:lstStyle/>
          <a:p>
            <a:pPr indent="0" lvl="0" marL="0" marR="0" rtl="0" algn="l">
              <a:lnSpc>
                <a:spcPct val="110000"/>
              </a:lnSpc>
              <a:spcBef>
                <a:spcPts val="0"/>
              </a:spcBef>
              <a:spcAft>
                <a:spcPts val="0"/>
              </a:spcAft>
              <a:buNone/>
            </a:pPr>
            <a:r>
              <a:rPr b="1" lang="en-US" sz="5400">
                <a:solidFill>
                  <a:schemeClr val="lt1"/>
                </a:solidFill>
                <a:latin typeface="Urbanist"/>
                <a:ea typeface="Urbanist"/>
                <a:cs typeface="Urbanist"/>
                <a:sym typeface="Urbanist"/>
              </a:rPr>
              <a:t>Any questions?</a:t>
            </a:r>
            <a:endParaRPr>
              <a:solidFill>
                <a:schemeClr val="lt1"/>
              </a:solidFill>
            </a:endParaRPr>
          </a:p>
        </p:txBody>
      </p:sp>
      <p:pic>
        <p:nvPicPr>
          <p:cNvPr id="309" name="Google Shape;309;p31"/>
          <p:cNvPicPr preferRelativeResize="0"/>
          <p:nvPr/>
        </p:nvPicPr>
        <p:blipFill>
          <a:blip r:embed="rId3">
            <a:alphaModFix/>
          </a:blip>
          <a:stretch>
            <a:fillRect/>
          </a:stretch>
        </p:blipFill>
        <p:spPr>
          <a:xfrm>
            <a:off x="3200400" y="2225425"/>
            <a:ext cx="5018350" cy="28228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E1E1E"/>
        </a:solidFill>
      </p:bgPr>
    </p:bg>
    <p:spTree>
      <p:nvGrpSpPr>
        <p:cNvPr id="91" name="Shape 91"/>
        <p:cNvGrpSpPr/>
        <p:nvPr/>
      </p:nvGrpSpPr>
      <p:grpSpPr>
        <a:xfrm>
          <a:off x="0" y="0"/>
          <a:ext cx="0" cy="0"/>
          <a:chOff x="0" y="0"/>
          <a:chExt cx="0" cy="0"/>
        </a:xfrm>
      </p:grpSpPr>
      <p:pic>
        <p:nvPicPr>
          <p:cNvPr descr="image.png" id="92" name="Google Shape;92;p14"/>
          <p:cNvPicPr preferRelativeResize="0"/>
          <p:nvPr/>
        </p:nvPicPr>
        <p:blipFill rotWithShape="1">
          <a:blip r:embed="rId4">
            <a:alphaModFix/>
          </a:blip>
          <a:srcRect b="0" l="0" r="0" t="0"/>
          <a:stretch/>
        </p:blipFill>
        <p:spPr>
          <a:xfrm>
            <a:off x="0" y="0"/>
            <a:ext cx="12192000" cy="6858000"/>
          </a:xfrm>
          <a:prstGeom prst="rect">
            <a:avLst/>
          </a:prstGeom>
          <a:noFill/>
          <a:ln>
            <a:noFill/>
          </a:ln>
        </p:spPr>
      </p:pic>
      <p:sp>
        <p:nvSpPr>
          <p:cNvPr id="93" name="Google Shape;93;p14"/>
          <p:cNvSpPr txBox="1"/>
          <p:nvPr/>
        </p:nvSpPr>
        <p:spPr>
          <a:xfrm>
            <a:off x="1238250" y="2857500"/>
            <a:ext cx="3048000" cy="17145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i="0" lang="en-US" sz="13500" u="none" cap="none" strike="noStrike">
                <a:solidFill>
                  <a:srgbClr val="FF4433"/>
                </a:solidFill>
                <a:latin typeface="Urbanist"/>
                <a:ea typeface="Urbanist"/>
                <a:cs typeface="Urbanist"/>
                <a:sym typeface="Urbanist"/>
              </a:rPr>
              <a:t>33%</a:t>
            </a:r>
            <a:endParaRPr/>
          </a:p>
        </p:txBody>
      </p:sp>
      <p:sp>
        <p:nvSpPr>
          <p:cNvPr id="94" name="Google Shape;94;p14"/>
          <p:cNvSpPr txBox="1"/>
          <p:nvPr/>
        </p:nvSpPr>
        <p:spPr>
          <a:xfrm>
            <a:off x="1238250" y="4572000"/>
            <a:ext cx="3048000" cy="36930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2400">
                <a:solidFill>
                  <a:srgbClr val="FFFFFF"/>
                </a:solidFill>
                <a:latin typeface="Urbanist"/>
                <a:ea typeface="Urbanist"/>
                <a:cs typeface="Urbanist"/>
                <a:sym typeface="Urbanist"/>
              </a:rPr>
              <a:t>Banner/Ad </a:t>
            </a:r>
            <a:r>
              <a:rPr b="0" i="0" lang="en-US" sz="2400" u="none" cap="none" strike="noStrike">
                <a:solidFill>
                  <a:srgbClr val="FFFFFF"/>
                </a:solidFill>
                <a:latin typeface="Urbanist"/>
                <a:ea typeface="Urbanist"/>
                <a:cs typeface="Urbanist"/>
                <a:sym typeface="Urbanist"/>
              </a:rPr>
              <a:t>Blindness</a:t>
            </a:r>
            <a:endParaRPr/>
          </a:p>
        </p:txBody>
      </p:sp>
      <p:sp>
        <p:nvSpPr>
          <p:cNvPr id="95" name="Google Shape;95;p14"/>
          <p:cNvSpPr txBox="1"/>
          <p:nvPr/>
        </p:nvSpPr>
        <p:spPr>
          <a:xfrm>
            <a:off x="6581775" y="2839335"/>
            <a:ext cx="4371900" cy="600300"/>
          </a:xfrm>
          <a:prstGeom prst="rect">
            <a:avLst/>
          </a:prstGeom>
          <a:noFill/>
          <a:ln>
            <a:noFill/>
          </a:ln>
        </p:spPr>
        <p:txBody>
          <a:bodyPr anchorCtr="0" anchor="t" bIns="0" lIns="0" spcFirstLastPara="1" rIns="0" wrap="square" tIns="0">
            <a:spAutoFit/>
          </a:bodyPr>
          <a:lstStyle/>
          <a:p>
            <a:pPr indent="0" lvl="0" marL="0" marR="0" rtl="0" algn="l">
              <a:lnSpc>
                <a:spcPct val="160000"/>
              </a:lnSpc>
              <a:spcBef>
                <a:spcPts val="0"/>
              </a:spcBef>
              <a:spcAft>
                <a:spcPts val="0"/>
              </a:spcAft>
              <a:buNone/>
            </a:pPr>
            <a:r>
              <a:rPr b="0" i="0" lang="en-US" sz="1500" u="none" cap="none" strike="noStrike">
                <a:solidFill>
                  <a:srgbClr val="E0E0E0"/>
                </a:solidFill>
                <a:latin typeface="Urbanist"/>
                <a:ea typeface="Urbanist"/>
                <a:cs typeface="Urbanist"/>
                <a:sym typeface="Urbanist"/>
              </a:rPr>
              <a:t>One-third of customers do not recall seeing </a:t>
            </a:r>
            <a:r>
              <a:rPr b="1" i="0" lang="en-US" sz="1500" u="none" cap="none" strike="noStrike">
                <a:solidFill>
                  <a:srgbClr val="E0E0E0"/>
                </a:solidFill>
                <a:latin typeface="Urbanist"/>
                <a:ea typeface="Urbanist"/>
                <a:cs typeface="Urbanist"/>
                <a:sym typeface="Urbanist"/>
              </a:rPr>
              <a:t>any</a:t>
            </a:r>
            <a:r>
              <a:rPr b="0" i="0" lang="en-US" sz="1500" u="none" cap="none" strike="noStrike">
                <a:solidFill>
                  <a:srgbClr val="E0E0E0"/>
                </a:solidFill>
                <a:latin typeface="Urbanist"/>
                <a:ea typeface="Urbanist"/>
                <a:cs typeface="Urbanist"/>
                <a:sym typeface="Urbanist"/>
              </a:rPr>
              <a:t> ads on DoorDash.</a:t>
            </a:r>
            <a:endParaRPr/>
          </a:p>
        </p:txBody>
      </p:sp>
      <p:sp>
        <p:nvSpPr>
          <p:cNvPr id="96" name="Google Shape;96;p14"/>
          <p:cNvSpPr txBox="1"/>
          <p:nvPr/>
        </p:nvSpPr>
        <p:spPr>
          <a:xfrm>
            <a:off x="6581775" y="3675107"/>
            <a:ext cx="4371900" cy="2792100"/>
          </a:xfrm>
          <a:prstGeom prst="rect">
            <a:avLst/>
          </a:prstGeom>
          <a:noFill/>
          <a:ln>
            <a:noFill/>
          </a:ln>
        </p:spPr>
        <p:txBody>
          <a:bodyPr anchorCtr="0" anchor="t" bIns="0" lIns="0" spcFirstLastPara="1" rIns="0" wrap="square" tIns="0">
            <a:spAutoFit/>
          </a:bodyPr>
          <a:lstStyle/>
          <a:p>
            <a:pPr indent="0" lvl="0" marL="0" marR="0" rtl="0" algn="l">
              <a:lnSpc>
                <a:spcPct val="160000"/>
              </a:lnSpc>
              <a:spcBef>
                <a:spcPts val="0"/>
              </a:spcBef>
              <a:spcAft>
                <a:spcPts val="0"/>
              </a:spcAft>
              <a:buNone/>
            </a:pPr>
            <a:r>
              <a:rPr b="0" i="0" lang="en-US" sz="1500" u="none" cap="none" strike="noStrike">
                <a:solidFill>
                  <a:srgbClr val="E0E0E0"/>
                </a:solidFill>
                <a:latin typeface="Urbanist"/>
                <a:ea typeface="Urbanist"/>
                <a:cs typeface="Urbanist"/>
                <a:sym typeface="Urbanist"/>
              </a:rPr>
              <a:t>This suggests significant ad </a:t>
            </a:r>
            <a:r>
              <a:rPr lang="en-US" sz="1500">
                <a:solidFill>
                  <a:srgbClr val="E0E0E0"/>
                </a:solidFill>
                <a:latin typeface="Urbanist"/>
                <a:ea typeface="Urbanist"/>
                <a:cs typeface="Urbanist"/>
                <a:sym typeface="Urbanist"/>
              </a:rPr>
              <a:t>blindness</a:t>
            </a:r>
            <a:r>
              <a:rPr b="0" i="0" lang="en-US" sz="1500" u="none" cap="none" strike="noStrike">
                <a:solidFill>
                  <a:srgbClr val="E0E0E0"/>
                </a:solidFill>
                <a:latin typeface="Urbanist"/>
                <a:ea typeface="Urbanist"/>
                <a:cs typeface="Urbanist"/>
                <a:sym typeface="Urbanist"/>
              </a:rPr>
              <a:t> (primarily drive by banner blindness), prompting our sprint to explore new formats for better visibility and engagement.  </a:t>
            </a:r>
            <a:endParaRPr b="0" i="0" sz="1500" u="none" cap="none" strike="noStrike">
              <a:solidFill>
                <a:srgbClr val="E0E0E0"/>
              </a:solidFill>
              <a:latin typeface="Urbanist"/>
              <a:ea typeface="Urbanist"/>
              <a:cs typeface="Urbanist"/>
              <a:sym typeface="Urbanist"/>
            </a:endParaRPr>
          </a:p>
          <a:p>
            <a:pPr indent="0" lvl="0" marL="0" marR="0" rtl="0" algn="l">
              <a:lnSpc>
                <a:spcPct val="160000"/>
              </a:lnSpc>
              <a:spcBef>
                <a:spcPts val="0"/>
              </a:spcBef>
              <a:spcAft>
                <a:spcPts val="0"/>
              </a:spcAft>
              <a:buNone/>
            </a:pPr>
            <a:r>
              <a:t/>
            </a:r>
            <a:endParaRPr sz="1500">
              <a:solidFill>
                <a:srgbClr val="E0E0E0"/>
              </a:solidFill>
              <a:latin typeface="Urbanist"/>
              <a:ea typeface="Urbanist"/>
              <a:cs typeface="Urbanist"/>
              <a:sym typeface="Urbanist"/>
            </a:endParaRPr>
          </a:p>
          <a:p>
            <a:pPr indent="0" lvl="0" marL="0" marR="0" rtl="0" algn="l">
              <a:lnSpc>
                <a:spcPct val="160000"/>
              </a:lnSpc>
              <a:spcBef>
                <a:spcPts val="0"/>
              </a:spcBef>
              <a:spcAft>
                <a:spcPts val="0"/>
              </a:spcAft>
              <a:buNone/>
            </a:pPr>
            <a:r>
              <a:rPr b="0" i="0" lang="en-US" sz="1500" u="none" cap="none" strike="noStrike">
                <a:solidFill>
                  <a:srgbClr val="E0E0E0"/>
                </a:solidFill>
                <a:latin typeface="Urbanist"/>
                <a:ea typeface="Urbanist"/>
                <a:cs typeface="Urbanist"/>
                <a:sym typeface="Urbanist"/>
              </a:rPr>
              <a:t>Additionally, we are reaching high ad load </a:t>
            </a:r>
            <a:r>
              <a:rPr i="0" lang="en-US" u="none" cap="none" strike="noStrike">
                <a:solidFill>
                  <a:schemeClr val="lt1"/>
                </a:solidFill>
                <a:latin typeface="Urbanist"/>
                <a:ea typeface="Urbanist"/>
                <a:cs typeface="Urbanist"/>
                <a:sym typeface="Urbanist"/>
              </a:rPr>
              <a:t>(</a:t>
            </a:r>
            <a:r>
              <a:rPr lang="en-US">
                <a:solidFill>
                  <a:schemeClr val="lt1"/>
                </a:solidFill>
                <a:latin typeface="Urbanist"/>
                <a:ea typeface="Urbanist"/>
                <a:cs typeface="Urbanist"/>
                <a:sym typeface="Urbanist"/>
              </a:rPr>
              <a:t>approx 25%) and  need to explore new engaging ad formats.</a:t>
            </a:r>
            <a:endParaRPr i="0" u="none" cap="none" strike="noStrike">
              <a:solidFill>
                <a:schemeClr val="lt1"/>
              </a:solidFill>
              <a:latin typeface="Urbanist"/>
              <a:ea typeface="Urbanist"/>
              <a:cs typeface="Urbanist"/>
              <a:sym typeface="Urbanist"/>
            </a:endParaRPr>
          </a:p>
          <a:p>
            <a:pPr indent="0" lvl="0" marL="0" marR="0" rtl="0" algn="l">
              <a:lnSpc>
                <a:spcPct val="160000"/>
              </a:lnSpc>
              <a:spcBef>
                <a:spcPts val="0"/>
              </a:spcBef>
              <a:spcAft>
                <a:spcPts val="0"/>
              </a:spcAft>
              <a:buNone/>
            </a:pPr>
            <a:r>
              <a:t/>
            </a:r>
            <a:endParaRPr sz="1500">
              <a:solidFill>
                <a:srgbClr val="E0E0E0"/>
              </a:solidFill>
              <a:latin typeface="Urbanist"/>
              <a:ea typeface="Urbanist"/>
              <a:cs typeface="Urbanist"/>
              <a:sym typeface="Urbanist"/>
            </a:endParaRPr>
          </a:p>
        </p:txBody>
      </p:sp>
      <p:sp>
        <p:nvSpPr>
          <p:cNvPr id="97" name="Google Shape;97;p14"/>
          <p:cNvSpPr txBox="1"/>
          <p:nvPr/>
        </p:nvSpPr>
        <p:spPr>
          <a:xfrm>
            <a:off x="762000" y="571500"/>
            <a:ext cx="11401500" cy="5541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3600">
                <a:solidFill>
                  <a:srgbClr val="FFFFFF"/>
                </a:solidFill>
                <a:latin typeface="Urbanist"/>
                <a:ea typeface="Urbanist"/>
                <a:cs typeface="Urbanist"/>
                <a:sym typeface="Urbanist"/>
              </a:rPr>
              <a:t>Context</a:t>
            </a:r>
            <a:endParaRPr/>
          </a:p>
        </p:txBody>
      </p:sp>
      <p:sp>
        <p:nvSpPr>
          <p:cNvPr id="98" name="Google Shape;98;p14"/>
          <p:cNvSpPr/>
          <p:nvPr/>
        </p:nvSpPr>
        <p:spPr>
          <a:xfrm>
            <a:off x="571500" y="571500"/>
            <a:ext cx="47625" cy="552450"/>
          </a:xfrm>
          <a:prstGeom prst="rect">
            <a:avLst/>
          </a:prstGeom>
          <a:solidFill>
            <a:srgbClr val="FF443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E1E1E"/>
        </a:solidFill>
      </p:bgPr>
    </p:bg>
    <p:spTree>
      <p:nvGrpSpPr>
        <p:cNvPr id="102" name="Shape 102"/>
        <p:cNvGrpSpPr/>
        <p:nvPr/>
      </p:nvGrpSpPr>
      <p:grpSpPr>
        <a:xfrm>
          <a:off x="0" y="0"/>
          <a:ext cx="0" cy="0"/>
          <a:chOff x="0" y="0"/>
          <a:chExt cx="0" cy="0"/>
        </a:xfrm>
      </p:grpSpPr>
      <p:pic>
        <p:nvPicPr>
          <p:cNvPr descr="image.png" id="103" name="Google Shape;103;p15"/>
          <p:cNvPicPr preferRelativeResize="0"/>
          <p:nvPr/>
        </p:nvPicPr>
        <p:blipFill rotWithShape="1">
          <a:blip r:embed="rId3">
            <a:alphaModFix/>
          </a:blip>
          <a:srcRect b="0" l="0" r="0" t="0"/>
          <a:stretch/>
        </p:blipFill>
        <p:spPr>
          <a:xfrm>
            <a:off x="0" y="17836"/>
            <a:ext cx="12192000" cy="6858000"/>
          </a:xfrm>
          <a:prstGeom prst="rect">
            <a:avLst/>
          </a:prstGeom>
          <a:noFill/>
          <a:ln>
            <a:noFill/>
          </a:ln>
        </p:spPr>
      </p:pic>
      <p:pic>
        <p:nvPicPr>
          <p:cNvPr descr="image.png" id="104" name="Google Shape;104;p15"/>
          <p:cNvPicPr preferRelativeResize="0"/>
          <p:nvPr/>
        </p:nvPicPr>
        <p:blipFill rotWithShape="1">
          <a:blip r:embed="rId4">
            <a:alphaModFix/>
          </a:blip>
          <a:srcRect b="0" l="0" r="0" t="0"/>
          <a:stretch/>
        </p:blipFill>
        <p:spPr>
          <a:xfrm>
            <a:off x="571500" y="1504950"/>
            <a:ext cx="3492549" cy="4781550"/>
          </a:xfrm>
          <a:prstGeom prst="rect">
            <a:avLst/>
          </a:prstGeom>
          <a:noFill/>
          <a:ln>
            <a:noFill/>
          </a:ln>
        </p:spPr>
      </p:pic>
      <p:pic>
        <p:nvPicPr>
          <p:cNvPr descr="image.png" id="105" name="Google Shape;105;p15"/>
          <p:cNvPicPr preferRelativeResize="0"/>
          <p:nvPr/>
        </p:nvPicPr>
        <p:blipFill rotWithShape="1">
          <a:blip r:embed="rId5">
            <a:alphaModFix/>
          </a:blip>
          <a:srcRect b="0" l="0" r="0" t="0"/>
          <a:stretch/>
        </p:blipFill>
        <p:spPr>
          <a:xfrm>
            <a:off x="4349799" y="1504950"/>
            <a:ext cx="3492549" cy="4781550"/>
          </a:xfrm>
          <a:prstGeom prst="rect">
            <a:avLst/>
          </a:prstGeom>
          <a:noFill/>
          <a:ln>
            <a:noFill/>
          </a:ln>
        </p:spPr>
      </p:pic>
      <p:pic>
        <p:nvPicPr>
          <p:cNvPr descr="image.png" id="106" name="Google Shape;106;p15"/>
          <p:cNvPicPr preferRelativeResize="0"/>
          <p:nvPr/>
        </p:nvPicPr>
        <p:blipFill rotWithShape="1">
          <a:blip r:embed="rId6">
            <a:alphaModFix/>
          </a:blip>
          <a:srcRect b="0" l="0" r="0" t="0"/>
          <a:stretch/>
        </p:blipFill>
        <p:spPr>
          <a:xfrm>
            <a:off x="8128099" y="1504950"/>
            <a:ext cx="3492549" cy="4781550"/>
          </a:xfrm>
          <a:prstGeom prst="rect">
            <a:avLst/>
          </a:prstGeom>
          <a:noFill/>
          <a:ln>
            <a:noFill/>
          </a:ln>
        </p:spPr>
      </p:pic>
      <p:sp>
        <p:nvSpPr>
          <p:cNvPr id="107" name="Google Shape;107;p15"/>
          <p:cNvSpPr txBox="1"/>
          <p:nvPr/>
        </p:nvSpPr>
        <p:spPr>
          <a:xfrm>
            <a:off x="1492597" y="2543175"/>
            <a:ext cx="1650206" cy="32385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b="1" i="0" lang="en-US" sz="2100" u="none" cap="none" strike="noStrike">
                <a:solidFill>
                  <a:srgbClr val="FF4433"/>
                </a:solidFill>
                <a:latin typeface="Urbanist"/>
                <a:ea typeface="Urbanist"/>
                <a:cs typeface="Urbanist"/>
                <a:sym typeface="Urbanist"/>
              </a:rPr>
              <a:t>1:1 Interviews</a:t>
            </a:r>
            <a:endParaRPr/>
          </a:p>
        </p:txBody>
      </p:sp>
      <p:sp>
        <p:nvSpPr>
          <p:cNvPr id="108" name="Google Shape;108;p15"/>
          <p:cNvSpPr txBox="1"/>
          <p:nvPr/>
        </p:nvSpPr>
        <p:spPr>
          <a:xfrm>
            <a:off x="866775" y="3200400"/>
            <a:ext cx="2901900" cy="969600"/>
          </a:xfrm>
          <a:prstGeom prst="rect">
            <a:avLst/>
          </a:prstGeom>
          <a:noFill/>
          <a:ln>
            <a:noFill/>
          </a:ln>
        </p:spPr>
        <p:txBody>
          <a:bodyPr anchorCtr="0" anchor="t" bIns="0" lIns="0" spcFirstLastPara="1" rIns="0" wrap="square" tIns="0">
            <a:spAutoFit/>
          </a:bodyPr>
          <a:lstStyle/>
          <a:p>
            <a:pPr indent="0" lvl="0" marL="0" marR="0" rtl="0" algn="ctr">
              <a:lnSpc>
                <a:spcPct val="160000"/>
              </a:lnSpc>
              <a:spcBef>
                <a:spcPts val="0"/>
              </a:spcBef>
              <a:spcAft>
                <a:spcPts val="0"/>
              </a:spcAft>
              <a:buNone/>
            </a:pPr>
            <a:r>
              <a:rPr b="0" i="0" lang="en-US" sz="1500" u="none" cap="none" strike="noStrike">
                <a:solidFill>
                  <a:srgbClr val="E0E0E0"/>
                </a:solidFill>
                <a:latin typeface="Urbanist"/>
                <a:ea typeface="Urbanist"/>
                <a:cs typeface="Urbanist"/>
                <a:sym typeface="Urbanist"/>
              </a:rPr>
              <a:t>In-depth sessions with 8 randomly selected DoorDash customers to understand their </a:t>
            </a:r>
            <a:r>
              <a:rPr lang="en-US" sz="1500">
                <a:solidFill>
                  <a:srgbClr val="E0E0E0"/>
                </a:solidFill>
                <a:latin typeface="Urbanist"/>
                <a:ea typeface="Urbanist"/>
                <a:cs typeface="Urbanist"/>
                <a:sym typeface="Urbanist"/>
              </a:rPr>
              <a:t>preferences</a:t>
            </a:r>
            <a:endParaRPr/>
          </a:p>
        </p:txBody>
      </p:sp>
      <p:sp>
        <p:nvSpPr>
          <p:cNvPr id="109" name="Google Shape;109;p15"/>
          <p:cNvSpPr txBox="1"/>
          <p:nvPr/>
        </p:nvSpPr>
        <p:spPr>
          <a:xfrm>
            <a:off x="4630816" y="2543175"/>
            <a:ext cx="2930366" cy="32385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b="1" i="0" lang="en-US" sz="2100" u="none" cap="none" strike="noStrike">
                <a:solidFill>
                  <a:srgbClr val="FF4433"/>
                </a:solidFill>
                <a:latin typeface="Urbanist"/>
                <a:ea typeface="Urbanist"/>
                <a:cs typeface="Urbanist"/>
                <a:sym typeface="Urbanist"/>
              </a:rPr>
              <a:t>Prototype Walkthrough</a:t>
            </a:r>
            <a:endParaRPr/>
          </a:p>
        </p:txBody>
      </p:sp>
      <p:sp>
        <p:nvSpPr>
          <p:cNvPr id="110" name="Google Shape;110;p15"/>
          <p:cNvSpPr txBox="1"/>
          <p:nvPr/>
        </p:nvSpPr>
        <p:spPr>
          <a:xfrm>
            <a:off x="4645074" y="3200400"/>
            <a:ext cx="2901900" cy="1339200"/>
          </a:xfrm>
          <a:prstGeom prst="rect">
            <a:avLst/>
          </a:prstGeom>
          <a:noFill/>
          <a:ln>
            <a:noFill/>
          </a:ln>
        </p:spPr>
        <p:txBody>
          <a:bodyPr anchorCtr="0" anchor="t" bIns="0" lIns="0" spcFirstLastPara="1" rIns="0" wrap="square" tIns="0">
            <a:spAutoFit/>
          </a:bodyPr>
          <a:lstStyle/>
          <a:p>
            <a:pPr indent="0" lvl="0" marL="0" marR="0" rtl="0" algn="ctr">
              <a:lnSpc>
                <a:spcPct val="160000"/>
              </a:lnSpc>
              <a:spcBef>
                <a:spcPts val="0"/>
              </a:spcBef>
              <a:spcAft>
                <a:spcPts val="0"/>
              </a:spcAft>
              <a:buNone/>
            </a:pPr>
            <a:r>
              <a:rPr lang="en-US" sz="1500">
                <a:solidFill>
                  <a:schemeClr val="lt1"/>
                </a:solidFill>
                <a:latin typeface="Urbanist"/>
                <a:ea typeface="Urbanist"/>
                <a:cs typeface="Urbanist"/>
                <a:sym typeface="Urbanist"/>
              </a:rPr>
              <a:t>We reviewed an</a:t>
            </a:r>
            <a:r>
              <a:rPr b="0" i="0" lang="en-US" sz="1500" u="none" cap="none" strike="noStrike">
                <a:solidFill>
                  <a:schemeClr val="lt1"/>
                </a:solidFill>
                <a:latin typeface="Urbanist"/>
                <a:ea typeface="Urbanist"/>
                <a:cs typeface="Urbanist"/>
                <a:sym typeface="Urbanist"/>
              </a:rPr>
              <a:t> </a:t>
            </a:r>
            <a:r>
              <a:rPr b="0" i="0" lang="en-US" sz="1500" u="sng" cap="none" strike="noStrike">
                <a:solidFill>
                  <a:schemeClr val="lt1"/>
                </a:solidFill>
                <a:latin typeface="Urbanist"/>
                <a:ea typeface="Urbanist"/>
                <a:cs typeface="Urbanist"/>
                <a:sym typeface="Urbanist"/>
                <a:hlinkClick r:id="rId7">
                  <a:extLst>
                    <a:ext uri="{A12FA001-AC4F-418D-AE19-62706E023703}">
                      <ahyp:hlinkClr val="tx"/>
                    </a:ext>
                  </a:extLst>
                </a:hlinkClick>
              </a:rPr>
              <a:t>interactive prototype</a:t>
            </a:r>
            <a:r>
              <a:rPr b="0" i="0" lang="en-US" sz="1500" u="none" cap="none" strike="noStrike">
                <a:solidFill>
                  <a:schemeClr val="lt1"/>
                </a:solidFill>
                <a:latin typeface="Urbanist"/>
                <a:ea typeface="Urbanist"/>
                <a:cs typeface="Urbanist"/>
                <a:sym typeface="Urbanist"/>
              </a:rPr>
              <a:t> containing various ad formats embedded in a realistic journey.</a:t>
            </a:r>
            <a:endParaRPr>
              <a:solidFill>
                <a:schemeClr val="lt1"/>
              </a:solidFill>
            </a:endParaRPr>
          </a:p>
        </p:txBody>
      </p:sp>
      <p:sp>
        <p:nvSpPr>
          <p:cNvPr id="111" name="Google Shape;111;p15"/>
          <p:cNvSpPr txBox="1"/>
          <p:nvPr/>
        </p:nvSpPr>
        <p:spPr>
          <a:xfrm>
            <a:off x="8654147" y="2543175"/>
            <a:ext cx="2440305" cy="32385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b="1" i="0" lang="en-US" sz="2100" u="none" cap="none" strike="noStrike">
                <a:solidFill>
                  <a:srgbClr val="FF4433"/>
                </a:solidFill>
                <a:latin typeface="Urbanist"/>
                <a:ea typeface="Urbanist"/>
                <a:cs typeface="Urbanist"/>
                <a:sym typeface="Urbanist"/>
              </a:rPr>
              <a:t>Sentiment Analysis</a:t>
            </a:r>
            <a:endParaRPr/>
          </a:p>
        </p:txBody>
      </p:sp>
      <p:sp>
        <p:nvSpPr>
          <p:cNvPr id="112" name="Google Shape;112;p15"/>
          <p:cNvSpPr txBox="1"/>
          <p:nvPr/>
        </p:nvSpPr>
        <p:spPr>
          <a:xfrm>
            <a:off x="8423374" y="3200400"/>
            <a:ext cx="2901999" cy="914400"/>
          </a:xfrm>
          <a:prstGeom prst="rect">
            <a:avLst/>
          </a:prstGeom>
          <a:noFill/>
          <a:ln>
            <a:noFill/>
          </a:ln>
        </p:spPr>
        <p:txBody>
          <a:bodyPr anchorCtr="0" anchor="t" bIns="0" lIns="0" spcFirstLastPara="1" rIns="0" wrap="square" tIns="0">
            <a:spAutoFit/>
          </a:bodyPr>
          <a:lstStyle/>
          <a:p>
            <a:pPr indent="0" lvl="0" marL="0" marR="0" rtl="0" algn="ctr">
              <a:lnSpc>
                <a:spcPct val="160000"/>
              </a:lnSpc>
              <a:spcBef>
                <a:spcPts val="0"/>
              </a:spcBef>
              <a:spcAft>
                <a:spcPts val="0"/>
              </a:spcAft>
              <a:buNone/>
            </a:pPr>
            <a:r>
              <a:rPr b="0" i="0" lang="en-US" sz="1500" u="none" cap="none" strike="noStrike">
                <a:solidFill>
                  <a:srgbClr val="E0E0E0"/>
                </a:solidFill>
                <a:latin typeface="Urbanist"/>
                <a:ea typeface="Urbanist"/>
                <a:cs typeface="Urbanist"/>
                <a:sym typeface="Urbanist"/>
              </a:rPr>
              <a:t>We probed specifically for "likes" and "dislikes" during the flow, followed by post-task interviews.</a:t>
            </a:r>
            <a:endParaRPr/>
          </a:p>
        </p:txBody>
      </p:sp>
      <p:pic>
        <p:nvPicPr>
          <p:cNvPr descr="image.png" id="113" name="Google Shape;113;p15"/>
          <p:cNvPicPr preferRelativeResize="0"/>
          <p:nvPr/>
        </p:nvPicPr>
        <p:blipFill rotWithShape="1">
          <a:blip r:embed="rId8">
            <a:alphaModFix/>
          </a:blip>
          <a:srcRect b="0" l="0" r="0" t="0"/>
          <a:stretch/>
        </p:blipFill>
        <p:spPr>
          <a:xfrm>
            <a:off x="2031950" y="1838325"/>
            <a:ext cx="571500" cy="457200"/>
          </a:xfrm>
          <a:prstGeom prst="rect">
            <a:avLst/>
          </a:prstGeom>
          <a:noFill/>
          <a:ln>
            <a:noFill/>
          </a:ln>
        </p:spPr>
      </p:pic>
      <p:pic>
        <p:nvPicPr>
          <p:cNvPr descr="image.png" id="114" name="Google Shape;114;p15"/>
          <p:cNvPicPr preferRelativeResize="0"/>
          <p:nvPr/>
        </p:nvPicPr>
        <p:blipFill rotWithShape="1">
          <a:blip r:embed="rId9">
            <a:alphaModFix/>
          </a:blip>
          <a:srcRect b="0" l="0" r="0" t="0"/>
          <a:stretch/>
        </p:blipFill>
        <p:spPr>
          <a:xfrm>
            <a:off x="5924550" y="1838325"/>
            <a:ext cx="342900" cy="457200"/>
          </a:xfrm>
          <a:prstGeom prst="rect">
            <a:avLst/>
          </a:prstGeom>
          <a:noFill/>
          <a:ln>
            <a:noFill/>
          </a:ln>
        </p:spPr>
      </p:pic>
      <p:sp>
        <p:nvSpPr>
          <p:cNvPr id="115" name="Google Shape;115;p15"/>
          <p:cNvSpPr txBox="1"/>
          <p:nvPr/>
        </p:nvSpPr>
        <p:spPr>
          <a:xfrm>
            <a:off x="762000" y="571500"/>
            <a:ext cx="11401500" cy="5541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i="0" lang="en-US" sz="3600" u="none" cap="none" strike="noStrike">
                <a:solidFill>
                  <a:srgbClr val="FFFFFF"/>
                </a:solidFill>
                <a:latin typeface="Urbanist"/>
                <a:ea typeface="Urbanist"/>
                <a:cs typeface="Urbanist"/>
                <a:sym typeface="Urbanist"/>
              </a:rPr>
              <a:t>Research Approach</a:t>
            </a:r>
            <a:endParaRPr/>
          </a:p>
        </p:txBody>
      </p:sp>
      <p:sp>
        <p:nvSpPr>
          <p:cNvPr id="116" name="Google Shape;116;p15"/>
          <p:cNvSpPr/>
          <p:nvPr/>
        </p:nvSpPr>
        <p:spPr>
          <a:xfrm>
            <a:off x="571500" y="571500"/>
            <a:ext cx="47625" cy="552450"/>
          </a:xfrm>
          <a:prstGeom prst="rect">
            <a:avLst/>
          </a:prstGeom>
          <a:solidFill>
            <a:srgbClr val="FF443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117" name="Google Shape;117;p15"/>
          <p:cNvSpPr txBox="1"/>
          <p:nvPr/>
        </p:nvSpPr>
        <p:spPr>
          <a:xfrm>
            <a:off x="571500" y="6244800"/>
            <a:ext cx="2720700" cy="33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300">
                <a:solidFill>
                  <a:schemeClr val="lt1"/>
                </a:solidFill>
                <a:latin typeface="Urbanist"/>
                <a:ea typeface="Urbanist"/>
                <a:cs typeface="Urbanist"/>
                <a:sym typeface="Urbanist"/>
              </a:rPr>
              <a:t>See research brief</a:t>
            </a:r>
            <a:r>
              <a:rPr b="1" lang="en-US" sz="1300" u="sng">
                <a:solidFill>
                  <a:schemeClr val="lt1"/>
                </a:solidFill>
                <a:latin typeface="Urbanist"/>
                <a:ea typeface="Urbanist"/>
                <a:cs typeface="Urbanist"/>
                <a:sym typeface="Urbanist"/>
                <a:hlinkClick r:id="rId10">
                  <a:extLst>
                    <a:ext uri="{A12FA001-AC4F-418D-AE19-62706E023703}">
                      <ahyp:hlinkClr val="tx"/>
                    </a:ext>
                  </a:extLst>
                </a:hlinkClick>
              </a:rPr>
              <a:t> here</a:t>
            </a:r>
            <a:endParaRPr b="1" sz="1300">
              <a:solidFill>
                <a:schemeClr val="lt1"/>
              </a:solidFill>
              <a:latin typeface="Urbanist"/>
              <a:ea typeface="Urbanist"/>
              <a:cs typeface="Urbanist"/>
              <a:sym typeface="Urbanist"/>
            </a:endParaRPr>
          </a:p>
          <a:p>
            <a:pPr indent="0" lvl="0" marL="0" rtl="0" algn="l">
              <a:spcBef>
                <a:spcPts val="0"/>
              </a:spcBef>
              <a:spcAft>
                <a:spcPts val="0"/>
              </a:spcAft>
              <a:buNone/>
            </a:pPr>
            <a:r>
              <a:rPr b="1" lang="en-US" sz="1300">
                <a:solidFill>
                  <a:schemeClr val="lt1"/>
                </a:solidFill>
                <a:latin typeface="Urbanist"/>
                <a:ea typeface="Urbanist"/>
                <a:cs typeface="Urbanist"/>
                <a:sym typeface="Urbanist"/>
              </a:rPr>
              <a:t>Watch Cx interviews </a:t>
            </a:r>
            <a:r>
              <a:rPr b="1" lang="en-US" sz="1300" u="sng">
                <a:solidFill>
                  <a:schemeClr val="lt1"/>
                </a:solidFill>
                <a:latin typeface="Urbanist"/>
                <a:ea typeface="Urbanist"/>
                <a:cs typeface="Urbanist"/>
                <a:sym typeface="Urbanist"/>
                <a:hlinkClick r:id="rId11">
                  <a:extLst>
                    <a:ext uri="{A12FA001-AC4F-418D-AE19-62706E023703}">
                      <ahyp:hlinkClr val="tx"/>
                    </a:ext>
                  </a:extLst>
                </a:hlinkClick>
              </a:rPr>
              <a:t>here</a:t>
            </a:r>
            <a:endParaRPr b="1" sz="1300">
              <a:solidFill>
                <a:schemeClr val="lt1"/>
              </a:solidFill>
              <a:latin typeface="Urbanist"/>
              <a:ea typeface="Urbanist"/>
              <a:cs typeface="Urbanist"/>
              <a:sym typeface="Urbanis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E1E1E"/>
        </a:solidFill>
      </p:bgPr>
    </p:bg>
    <p:spTree>
      <p:nvGrpSpPr>
        <p:cNvPr id="121" name="Shape 121"/>
        <p:cNvGrpSpPr/>
        <p:nvPr/>
      </p:nvGrpSpPr>
      <p:grpSpPr>
        <a:xfrm>
          <a:off x="0" y="0"/>
          <a:ext cx="0" cy="0"/>
          <a:chOff x="0" y="0"/>
          <a:chExt cx="0" cy="0"/>
        </a:xfrm>
      </p:grpSpPr>
      <p:sp>
        <p:nvSpPr>
          <p:cNvPr id="122" name="Google Shape;122;p16"/>
          <p:cNvSpPr txBox="1"/>
          <p:nvPr/>
        </p:nvSpPr>
        <p:spPr>
          <a:xfrm>
            <a:off x="586825" y="748372"/>
            <a:ext cx="8481000" cy="1454700"/>
          </a:xfrm>
          <a:prstGeom prst="rect">
            <a:avLst/>
          </a:prstGeom>
          <a:noFill/>
          <a:ln>
            <a:noFill/>
          </a:ln>
        </p:spPr>
        <p:txBody>
          <a:bodyPr anchorCtr="0" anchor="t" bIns="0" lIns="0" spcFirstLastPara="1" rIns="0" wrap="square" tIns="0">
            <a:spAutoFit/>
          </a:bodyPr>
          <a:lstStyle/>
          <a:p>
            <a:pPr indent="0" lvl="0" marL="0" marR="0" rtl="0" algn="l">
              <a:lnSpc>
                <a:spcPct val="110000"/>
              </a:lnSpc>
              <a:spcBef>
                <a:spcPts val="0"/>
              </a:spcBef>
              <a:spcAft>
                <a:spcPts val="0"/>
              </a:spcAft>
              <a:buNone/>
            </a:pPr>
            <a:r>
              <a:rPr b="1" lang="en-US" sz="4500">
                <a:solidFill>
                  <a:schemeClr val="lt1"/>
                </a:solidFill>
                <a:latin typeface="Urbanist"/>
                <a:ea typeface="Urbanist"/>
                <a:cs typeface="Urbanist"/>
                <a:sym typeface="Urbanist"/>
              </a:rPr>
              <a:t>How do Cx feel about the new ad formats on DoorDash?</a:t>
            </a:r>
            <a:r>
              <a:rPr b="1" lang="en-US" sz="4500">
                <a:solidFill>
                  <a:schemeClr val="lt1"/>
                </a:solidFill>
                <a:latin typeface="Urbanist"/>
                <a:ea typeface="Urbanist"/>
                <a:cs typeface="Urbanist"/>
                <a:sym typeface="Urbanist"/>
              </a:rPr>
              <a:t> </a:t>
            </a:r>
            <a:endParaRPr sz="500">
              <a:solidFill>
                <a:schemeClr val="lt1"/>
              </a:solidFill>
            </a:endParaRPr>
          </a:p>
        </p:txBody>
      </p:sp>
      <p:pic>
        <p:nvPicPr>
          <p:cNvPr id="123" name="Google Shape;123;p16"/>
          <p:cNvPicPr preferRelativeResize="0"/>
          <p:nvPr/>
        </p:nvPicPr>
        <p:blipFill>
          <a:blip r:embed="rId3">
            <a:alphaModFix/>
          </a:blip>
          <a:stretch>
            <a:fillRect/>
          </a:stretch>
        </p:blipFill>
        <p:spPr>
          <a:xfrm>
            <a:off x="3000375" y="2917972"/>
            <a:ext cx="6191250" cy="33147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E1E1E"/>
        </a:solidFill>
      </p:bgPr>
    </p:bg>
    <p:spTree>
      <p:nvGrpSpPr>
        <p:cNvPr id="127" name="Shape 127"/>
        <p:cNvGrpSpPr/>
        <p:nvPr/>
      </p:nvGrpSpPr>
      <p:grpSpPr>
        <a:xfrm>
          <a:off x="0" y="0"/>
          <a:ext cx="0" cy="0"/>
          <a:chOff x="0" y="0"/>
          <a:chExt cx="0" cy="0"/>
        </a:xfrm>
      </p:grpSpPr>
      <p:pic>
        <p:nvPicPr>
          <p:cNvPr descr="image.png" id="128" name="Google Shape;128;p17"/>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129" name="Google Shape;129;p17"/>
          <p:cNvSpPr txBox="1"/>
          <p:nvPr/>
        </p:nvSpPr>
        <p:spPr>
          <a:xfrm>
            <a:off x="762000" y="571500"/>
            <a:ext cx="5000700" cy="11082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i="0" lang="en-US" sz="3600" u="none" cap="none" strike="noStrike">
                <a:solidFill>
                  <a:srgbClr val="FFFFFF"/>
                </a:solidFill>
                <a:latin typeface="Urbanist"/>
                <a:ea typeface="Urbanist"/>
                <a:cs typeface="Urbanist"/>
                <a:sym typeface="Urbanist"/>
              </a:rPr>
              <a:t>Championing the </a:t>
            </a:r>
            <a:r>
              <a:rPr b="1" lang="en-US" sz="3600">
                <a:solidFill>
                  <a:srgbClr val="FFFFFF"/>
                </a:solidFill>
                <a:latin typeface="Urbanist"/>
                <a:ea typeface="Urbanist"/>
                <a:cs typeface="Urbanist"/>
                <a:sym typeface="Urbanist"/>
              </a:rPr>
              <a:t>n</a:t>
            </a:r>
            <a:r>
              <a:rPr b="1" i="0" lang="en-US" sz="3600" u="none" cap="none" strike="noStrike">
                <a:solidFill>
                  <a:srgbClr val="FFFFFF"/>
                </a:solidFill>
                <a:latin typeface="Urbanist"/>
                <a:ea typeface="Urbanist"/>
                <a:cs typeface="Urbanist"/>
                <a:sym typeface="Urbanist"/>
              </a:rPr>
              <a:t>ew &amp; </a:t>
            </a:r>
            <a:r>
              <a:rPr b="1" lang="en-US" sz="3600">
                <a:solidFill>
                  <a:srgbClr val="FFFFFF"/>
                </a:solidFill>
                <a:latin typeface="Urbanist"/>
                <a:ea typeface="Urbanist"/>
                <a:cs typeface="Urbanist"/>
                <a:sym typeface="Urbanist"/>
              </a:rPr>
              <a:t>l</a:t>
            </a:r>
            <a:r>
              <a:rPr b="1" i="0" lang="en-US" sz="3600" u="none" cap="none" strike="noStrike">
                <a:solidFill>
                  <a:srgbClr val="FFFFFF"/>
                </a:solidFill>
                <a:latin typeface="Urbanist"/>
                <a:ea typeface="Urbanist"/>
                <a:cs typeface="Urbanist"/>
                <a:sym typeface="Urbanist"/>
              </a:rPr>
              <a:t>ocal</a:t>
            </a:r>
            <a:endParaRPr/>
          </a:p>
        </p:txBody>
      </p:sp>
      <p:sp>
        <p:nvSpPr>
          <p:cNvPr id="130" name="Google Shape;130;p17"/>
          <p:cNvSpPr/>
          <p:nvPr/>
        </p:nvSpPr>
        <p:spPr>
          <a:xfrm>
            <a:off x="571500" y="571500"/>
            <a:ext cx="47700" cy="1104900"/>
          </a:xfrm>
          <a:prstGeom prst="rect">
            <a:avLst/>
          </a:prstGeom>
          <a:solidFill>
            <a:srgbClr val="FF443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131" name="Google Shape;131;p17"/>
          <p:cNvSpPr txBox="1"/>
          <p:nvPr/>
        </p:nvSpPr>
        <p:spPr>
          <a:xfrm>
            <a:off x="571500" y="2524125"/>
            <a:ext cx="5200800" cy="3231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i="0" lang="en-US" sz="2100" u="none" cap="none" strike="noStrike">
                <a:solidFill>
                  <a:srgbClr val="FF4433"/>
                </a:solidFill>
                <a:latin typeface="Urbanist"/>
                <a:ea typeface="Urbanist"/>
                <a:cs typeface="Urbanist"/>
                <a:sym typeface="Urbanist"/>
              </a:rPr>
              <a:t>Discovery is </a:t>
            </a:r>
            <a:r>
              <a:rPr b="1" lang="en-US" sz="2100">
                <a:solidFill>
                  <a:srgbClr val="FF4433"/>
                </a:solidFill>
                <a:latin typeface="Urbanist"/>
                <a:ea typeface="Urbanist"/>
                <a:cs typeface="Urbanist"/>
                <a:sym typeface="Urbanist"/>
              </a:rPr>
              <a:t>welcome (sometimes)</a:t>
            </a:r>
            <a:endParaRPr/>
          </a:p>
        </p:txBody>
      </p:sp>
      <p:sp>
        <p:nvSpPr>
          <p:cNvPr id="132" name="Google Shape;132;p17"/>
          <p:cNvSpPr txBox="1"/>
          <p:nvPr/>
        </p:nvSpPr>
        <p:spPr>
          <a:xfrm>
            <a:off x="571500" y="3181350"/>
            <a:ext cx="4953000" cy="600300"/>
          </a:xfrm>
          <a:prstGeom prst="rect">
            <a:avLst/>
          </a:prstGeom>
          <a:noFill/>
          <a:ln>
            <a:noFill/>
          </a:ln>
        </p:spPr>
        <p:txBody>
          <a:bodyPr anchorCtr="0" anchor="t" bIns="0" lIns="0" spcFirstLastPara="1" rIns="0" wrap="square" tIns="0">
            <a:spAutoFit/>
          </a:bodyPr>
          <a:lstStyle/>
          <a:p>
            <a:pPr indent="0" lvl="0" marL="0" marR="0" rtl="0" algn="l">
              <a:lnSpc>
                <a:spcPct val="160000"/>
              </a:lnSpc>
              <a:spcBef>
                <a:spcPts val="0"/>
              </a:spcBef>
              <a:spcAft>
                <a:spcPts val="0"/>
              </a:spcAft>
              <a:buNone/>
            </a:pPr>
            <a:r>
              <a:rPr b="0" i="0" lang="en-US" sz="1500" u="none" cap="none" strike="noStrike">
                <a:solidFill>
                  <a:srgbClr val="E0E0E0"/>
                </a:solidFill>
                <a:latin typeface="Urbanist"/>
                <a:ea typeface="Urbanist"/>
                <a:cs typeface="Urbanist"/>
                <a:sym typeface="Urbanist"/>
              </a:rPr>
              <a:t>Ads are viewed positively when they introduce unique options, especially from smaller or local businesses.</a:t>
            </a:r>
            <a:endParaRPr/>
          </a:p>
        </p:txBody>
      </p:sp>
      <p:sp>
        <p:nvSpPr>
          <p:cNvPr id="133" name="Google Shape;133;p17"/>
          <p:cNvSpPr txBox="1"/>
          <p:nvPr/>
        </p:nvSpPr>
        <p:spPr>
          <a:xfrm>
            <a:off x="571500" y="4124325"/>
            <a:ext cx="4953000" cy="600300"/>
          </a:xfrm>
          <a:prstGeom prst="rect">
            <a:avLst/>
          </a:prstGeom>
          <a:noFill/>
          <a:ln>
            <a:noFill/>
          </a:ln>
        </p:spPr>
        <p:txBody>
          <a:bodyPr anchorCtr="0" anchor="t" bIns="0" lIns="0" spcFirstLastPara="1" rIns="0" wrap="square" tIns="0">
            <a:spAutoFit/>
          </a:bodyPr>
          <a:lstStyle/>
          <a:p>
            <a:pPr indent="0" lvl="0" marL="0" marR="0" rtl="0" algn="l">
              <a:lnSpc>
                <a:spcPct val="160000"/>
              </a:lnSpc>
              <a:spcBef>
                <a:spcPts val="0"/>
              </a:spcBef>
              <a:spcAft>
                <a:spcPts val="0"/>
              </a:spcAft>
              <a:buNone/>
            </a:pPr>
            <a:r>
              <a:rPr b="0" i="0" lang="en-US" sz="1500" u="none" cap="none" strike="noStrike">
                <a:solidFill>
                  <a:srgbClr val="E0E0E0"/>
                </a:solidFill>
                <a:latin typeface="Urbanist"/>
                <a:ea typeface="Urbanist"/>
                <a:cs typeface="Urbanist"/>
                <a:sym typeface="Urbanist"/>
              </a:rPr>
              <a:t>Seeing videos from smaller businesses is helpful... allows customers to actually see what they offer.</a:t>
            </a:r>
            <a:endParaRPr/>
          </a:p>
        </p:txBody>
      </p:sp>
      <p:sp>
        <p:nvSpPr>
          <p:cNvPr id="134" name="Google Shape;134;p17"/>
          <p:cNvSpPr txBox="1"/>
          <p:nvPr/>
        </p:nvSpPr>
        <p:spPr>
          <a:xfrm>
            <a:off x="571500" y="5067300"/>
            <a:ext cx="4953000" cy="600300"/>
          </a:xfrm>
          <a:prstGeom prst="rect">
            <a:avLst/>
          </a:prstGeom>
          <a:noFill/>
          <a:ln>
            <a:noFill/>
          </a:ln>
        </p:spPr>
        <p:txBody>
          <a:bodyPr anchorCtr="0" anchor="t" bIns="0" lIns="0" spcFirstLastPara="1" rIns="0" wrap="square" tIns="0">
            <a:spAutoFit/>
          </a:bodyPr>
          <a:lstStyle/>
          <a:p>
            <a:pPr indent="0" lvl="0" marL="0" marR="0" rtl="0" algn="l">
              <a:lnSpc>
                <a:spcPct val="160000"/>
              </a:lnSpc>
              <a:spcBef>
                <a:spcPts val="0"/>
              </a:spcBef>
              <a:spcAft>
                <a:spcPts val="0"/>
              </a:spcAft>
              <a:buNone/>
            </a:pPr>
            <a:r>
              <a:rPr b="0" i="0" lang="en-US" sz="1500" u="none" cap="none" strike="noStrike">
                <a:solidFill>
                  <a:srgbClr val="E0E0E0"/>
                </a:solidFill>
                <a:latin typeface="Urbanist"/>
                <a:ea typeface="Urbanist"/>
                <a:cs typeface="Urbanist"/>
                <a:sym typeface="Urbanist"/>
              </a:rPr>
              <a:t>Users perceive ads from local SMBs as "suggestions" rather than "commercials," creating a higher trust factor.</a:t>
            </a:r>
            <a:endParaRPr/>
          </a:p>
        </p:txBody>
      </p:sp>
      <p:pic>
        <p:nvPicPr>
          <p:cNvPr id="135" name="Google Shape;135;p17"/>
          <p:cNvPicPr preferRelativeResize="0"/>
          <p:nvPr/>
        </p:nvPicPr>
        <p:blipFill>
          <a:blip r:embed="rId4">
            <a:alphaModFix/>
          </a:blip>
          <a:stretch>
            <a:fillRect/>
          </a:stretch>
        </p:blipFill>
        <p:spPr>
          <a:xfrm>
            <a:off x="5463425" y="1776425"/>
            <a:ext cx="6052325" cy="423145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E1E1E"/>
        </a:solidFill>
      </p:bgPr>
    </p:bg>
    <p:spTree>
      <p:nvGrpSpPr>
        <p:cNvPr id="139" name="Shape 139"/>
        <p:cNvGrpSpPr/>
        <p:nvPr/>
      </p:nvGrpSpPr>
      <p:grpSpPr>
        <a:xfrm>
          <a:off x="0" y="0"/>
          <a:ext cx="0" cy="0"/>
          <a:chOff x="0" y="0"/>
          <a:chExt cx="0" cy="0"/>
        </a:xfrm>
      </p:grpSpPr>
      <p:pic>
        <p:nvPicPr>
          <p:cNvPr descr="image.png" id="140" name="Google Shape;140;p18"/>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141" name="Google Shape;141;p18"/>
          <p:cNvSpPr txBox="1"/>
          <p:nvPr/>
        </p:nvSpPr>
        <p:spPr>
          <a:xfrm>
            <a:off x="571500" y="2000250"/>
            <a:ext cx="5500800" cy="3231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i="0" lang="en-US" sz="2100" u="none" cap="none" strike="noStrike">
                <a:solidFill>
                  <a:srgbClr val="FF4433"/>
                </a:solidFill>
                <a:latin typeface="Urbanist"/>
                <a:ea typeface="Urbanist"/>
                <a:cs typeface="Urbanist"/>
                <a:sym typeface="Urbanist"/>
              </a:rPr>
              <a:t>Relevance is Non-Negotiable</a:t>
            </a:r>
            <a:endParaRPr/>
          </a:p>
        </p:txBody>
      </p:sp>
      <p:sp>
        <p:nvSpPr>
          <p:cNvPr id="142" name="Google Shape;142;p18"/>
          <p:cNvSpPr txBox="1"/>
          <p:nvPr/>
        </p:nvSpPr>
        <p:spPr>
          <a:xfrm>
            <a:off x="571500" y="2514600"/>
            <a:ext cx="5238900" cy="600300"/>
          </a:xfrm>
          <a:prstGeom prst="rect">
            <a:avLst/>
          </a:prstGeom>
          <a:noFill/>
          <a:ln>
            <a:noFill/>
          </a:ln>
        </p:spPr>
        <p:txBody>
          <a:bodyPr anchorCtr="0" anchor="t" bIns="0" lIns="0" spcFirstLastPara="1" rIns="0" wrap="square" tIns="0">
            <a:spAutoFit/>
          </a:bodyPr>
          <a:lstStyle/>
          <a:p>
            <a:pPr indent="0" lvl="0" marL="0" marR="0" rtl="0" algn="l">
              <a:lnSpc>
                <a:spcPct val="160000"/>
              </a:lnSpc>
              <a:spcBef>
                <a:spcPts val="0"/>
              </a:spcBef>
              <a:spcAft>
                <a:spcPts val="0"/>
              </a:spcAft>
              <a:buNone/>
            </a:pPr>
            <a:r>
              <a:rPr b="0" i="0" lang="en-US" sz="1500" u="none" cap="none" strike="noStrike">
                <a:solidFill>
                  <a:srgbClr val="E0E0E0"/>
                </a:solidFill>
                <a:latin typeface="Urbanist"/>
                <a:ea typeface="Urbanist"/>
                <a:cs typeface="Urbanist"/>
                <a:sym typeface="Urbanist"/>
              </a:rPr>
              <a:t>Customers are highly selective. They only notice ads that align with their order history or current cravings.</a:t>
            </a:r>
            <a:endParaRPr/>
          </a:p>
        </p:txBody>
      </p:sp>
      <p:sp>
        <p:nvSpPr>
          <p:cNvPr id="143" name="Google Shape;143;p18"/>
          <p:cNvSpPr txBox="1"/>
          <p:nvPr/>
        </p:nvSpPr>
        <p:spPr>
          <a:xfrm>
            <a:off x="914400" y="3776662"/>
            <a:ext cx="38100" cy="3048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0" i="0" lang="en-US" sz="1500" u="none" cap="none" strike="noStrike">
                <a:solidFill>
                  <a:srgbClr val="E0E0E0"/>
                </a:solidFill>
                <a:latin typeface="Urbanist"/>
                <a:ea typeface="Urbanist"/>
                <a:cs typeface="Urbanist"/>
                <a:sym typeface="Urbanist"/>
              </a:rPr>
              <a:t>•</a:t>
            </a:r>
            <a:endParaRPr/>
          </a:p>
        </p:txBody>
      </p:sp>
      <p:sp>
        <p:nvSpPr>
          <p:cNvPr id="144" name="Google Shape;144;p18"/>
          <p:cNvSpPr txBox="1"/>
          <p:nvPr/>
        </p:nvSpPr>
        <p:spPr>
          <a:xfrm>
            <a:off x="952500" y="3319462"/>
            <a:ext cx="4857900" cy="600300"/>
          </a:xfrm>
          <a:prstGeom prst="rect">
            <a:avLst/>
          </a:prstGeom>
          <a:noFill/>
          <a:ln>
            <a:noFill/>
          </a:ln>
        </p:spPr>
        <p:txBody>
          <a:bodyPr anchorCtr="0" anchor="t" bIns="0" lIns="38100" spcFirstLastPara="1" rIns="0" wrap="square" tIns="0">
            <a:spAutoFit/>
          </a:bodyPr>
          <a:lstStyle/>
          <a:p>
            <a:pPr indent="0" lvl="0" marL="0" marR="0" rtl="0" algn="l">
              <a:lnSpc>
                <a:spcPct val="160000"/>
              </a:lnSpc>
              <a:spcBef>
                <a:spcPts val="0"/>
              </a:spcBef>
              <a:spcAft>
                <a:spcPts val="0"/>
              </a:spcAft>
              <a:buNone/>
            </a:pPr>
            <a:r>
              <a:rPr b="1" i="0" lang="en-US" sz="1500" u="none" cap="none" strike="noStrike">
                <a:solidFill>
                  <a:srgbClr val="E0E0E0"/>
                </a:solidFill>
                <a:latin typeface="Urbanist"/>
                <a:ea typeface="Urbanist"/>
                <a:cs typeface="Urbanist"/>
                <a:sym typeface="Urbanist"/>
              </a:rPr>
              <a:t>The Blind Spot:</a:t>
            </a:r>
            <a:r>
              <a:rPr b="0" i="0" lang="en-US" sz="1500" u="none" cap="none" strike="noStrike">
                <a:solidFill>
                  <a:srgbClr val="E0E0E0"/>
                </a:solidFill>
                <a:latin typeface="Urbanist"/>
                <a:ea typeface="Urbanist"/>
                <a:cs typeface="Urbanist"/>
                <a:sym typeface="Urbanist"/>
              </a:rPr>
              <a:t> Generic ads are mentally filtered out immediately.</a:t>
            </a:r>
            <a:endParaRPr/>
          </a:p>
        </p:txBody>
      </p:sp>
      <p:sp>
        <p:nvSpPr>
          <p:cNvPr id="145" name="Google Shape;145;p18"/>
          <p:cNvSpPr txBox="1"/>
          <p:nvPr/>
        </p:nvSpPr>
        <p:spPr>
          <a:xfrm>
            <a:off x="914400" y="4529137"/>
            <a:ext cx="38100" cy="3048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0" i="0" lang="en-US" sz="1500" u="none" cap="none" strike="noStrike">
                <a:solidFill>
                  <a:srgbClr val="E0E0E0"/>
                </a:solidFill>
                <a:latin typeface="Urbanist"/>
                <a:ea typeface="Urbanist"/>
                <a:cs typeface="Urbanist"/>
                <a:sym typeface="Urbanist"/>
              </a:rPr>
              <a:t>•</a:t>
            </a:r>
            <a:endParaRPr/>
          </a:p>
        </p:txBody>
      </p:sp>
      <p:sp>
        <p:nvSpPr>
          <p:cNvPr id="146" name="Google Shape;146;p18"/>
          <p:cNvSpPr txBox="1"/>
          <p:nvPr/>
        </p:nvSpPr>
        <p:spPr>
          <a:xfrm>
            <a:off x="952500" y="4029075"/>
            <a:ext cx="4857900" cy="600300"/>
          </a:xfrm>
          <a:prstGeom prst="rect">
            <a:avLst/>
          </a:prstGeom>
          <a:noFill/>
          <a:ln>
            <a:noFill/>
          </a:ln>
        </p:spPr>
        <p:txBody>
          <a:bodyPr anchorCtr="0" anchor="t" bIns="0" lIns="38100" spcFirstLastPara="1" rIns="0" wrap="square" tIns="0">
            <a:spAutoFit/>
          </a:bodyPr>
          <a:lstStyle/>
          <a:p>
            <a:pPr indent="0" lvl="0" marL="0" marR="0" rtl="0" algn="l">
              <a:lnSpc>
                <a:spcPct val="160000"/>
              </a:lnSpc>
              <a:spcBef>
                <a:spcPts val="0"/>
              </a:spcBef>
              <a:spcAft>
                <a:spcPts val="0"/>
              </a:spcAft>
              <a:buNone/>
            </a:pPr>
            <a:r>
              <a:rPr b="1" i="0" lang="en-US" sz="1500" u="none" cap="none" strike="noStrike">
                <a:solidFill>
                  <a:srgbClr val="E0E0E0"/>
                </a:solidFill>
                <a:latin typeface="Urbanist"/>
                <a:ea typeface="Urbanist"/>
                <a:cs typeface="Urbanist"/>
                <a:sym typeface="Urbanist"/>
              </a:rPr>
              <a:t>The Hook:</a:t>
            </a:r>
            <a:r>
              <a:rPr b="0" i="0" lang="en-US" sz="1500" u="none" cap="none" strike="noStrike">
                <a:solidFill>
                  <a:srgbClr val="E0E0E0"/>
                </a:solidFill>
                <a:latin typeface="Urbanist"/>
                <a:ea typeface="Urbanist"/>
                <a:cs typeface="Urbanist"/>
                <a:sym typeface="Urbanist"/>
              </a:rPr>
              <a:t> A user who orders Sushi is far more likely to notice a Poke bowl ad than a Taco promo.</a:t>
            </a:r>
            <a:endParaRPr/>
          </a:p>
        </p:txBody>
      </p:sp>
      <p:sp>
        <p:nvSpPr>
          <p:cNvPr id="147" name="Google Shape;147;p18"/>
          <p:cNvSpPr txBox="1"/>
          <p:nvPr/>
        </p:nvSpPr>
        <p:spPr>
          <a:xfrm>
            <a:off x="762000" y="571500"/>
            <a:ext cx="11401500" cy="5541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i="0" lang="en-US" sz="3600" u="none" cap="none" strike="noStrike">
                <a:solidFill>
                  <a:srgbClr val="FFFFFF"/>
                </a:solidFill>
                <a:latin typeface="Urbanist"/>
                <a:ea typeface="Urbanist"/>
                <a:cs typeface="Urbanist"/>
                <a:sym typeface="Urbanist"/>
              </a:rPr>
              <a:t>"If It's Not For Me, I Don't See It"</a:t>
            </a:r>
            <a:endParaRPr/>
          </a:p>
        </p:txBody>
      </p:sp>
      <p:sp>
        <p:nvSpPr>
          <p:cNvPr id="148" name="Google Shape;148;p18"/>
          <p:cNvSpPr/>
          <p:nvPr/>
        </p:nvSpPr>
        <p:spPr>
          <a:xfrm>
            <a:off x="571500" y="571500"/>
            <a:ext cx="47625" cy="552450"/>
          </a:xfrm>
          <a:prstGeom prst="rect">
            <a:avLst/>
          </a:prstGeom>
          <a:solidFill>
            <a:srgbClr val="FF443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pic>
        <p:nvPicPr>
          <p:cNvPr id="149" name="Google Shape;149;p18"/>
          <p:cNvPicPr preferRelativeResize="0"/>
          <p:nvPr/>
        </p:nvPicPr>
        <p:blipFill>
          <a:blip r:embed="rId4">
            <a:alphaModFix/>
          </a:blip>
          <a:stretch>
            <a:fillRect/>
          </a:stretch>
        </p:blipFill>
        <p:spPr>
          <a:xfrm>
            <a:off x="6830575" y="1522825"/>
            <a:ext cx="4442275" cy="46303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E1E1E"/>
        </a:solidFill>
      </p:bgPr>
    </p:bg>
    <p:spTree>
      <p:nvGrpSpPr>
        <p:cNvPr id="153" name="Shape 153"/>
        <p:cNvGrpSpPr/>
        <p:nvPr/>
      </p:nvGrpSpPr>
      <p:grpSpPr>
        <a:xfrm>
          <a:off x="0" y="0"/>
          <a:ext cx="0" cy="0"/>
          <a:chOff x="0" y="0"/>
          <a:chExt cx="0" cy="0"/>
        </a:xfrm>
      </p:grpSpPr>
      <p:pic>
        <p:nvPicPr>
          <p:cNvPr descr="image.png" id="154" name="Google Shape;154;p19"/>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155" name="Google Shape;155;p19"/>
          <p:cNvSpPr txBox="1"/>
          <p:nvPr/>
        </p:nvSpPr>
        <p:spPr>
          <a:xfrm>
            <a:off x="571500" y="2000250"/>
            <a:ext cx="5500800" cy="9696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100">
                <a:solidFill>
                  <a:srgbClr val="FF4433"/>
                </a:solidFill>
                <a:latin typeface="Urbanist"/>
                <a:ea typeface="Urbanist"/>
                <a:cs typeface="Urbanist"/>
                <a:sym typeface="Urbanist"/>
              </a:rPr>
              <a:t>Customers have very strong opinions on which formats work and do not work for them</a:t>
            </a:r>
            <a:endParaRPr/>
          </a:p>
        </p:txBody>
      </p:sp>
      <p:sp>
        <p:nvSpPr>
          <p:cNvPr id="156" name="Google Shape;156;p19"/>
          <p:cNvSpPr txBox="1"/>
          <p:nvPr/>
        </p:nvSpPr>
        <p:spPr>
          <a:xfrm>
            <a:off x="914400" y="3776662"/>
            <a:ext cx="38100" cy="2310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0" i="0" lang="en-US" sz="1500" u="none" cap="none" strike="noStrike">
                <a:solidFill>
                  <a:srgbClr val="E0E0E0"/>
                </a:solidFill>
                <a:latin typeface="Urbanist"/>
                <a:ea typeface="Urbanist"/>
                <a:cs typeface="Urbanist"/>
                <a:sym typeface="Urbanist"/>
              </a:rPr>
              <a:t>•</a:t>
            </a:r>
            <a:endParaRPr/>
          </a:p>
        </p:txBody>
      </p:sp>
      <p:sp>
        <p:nvSpPr>
          <p:cNvPr id="157" name="Google Shape;157;p19"/>
          <p:cNvSpPr txBox="1"/>
          <p:nvPr/>
        </p:nvSpPr>
        <p:spPr>
          <a:xfrm>
            <a:off x="914400" y="4529137"/>
            <a:ext cx="38100" cy="2310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0" i="0" lang="en-US" sz="1500" u="none" cap="none" strike="noStrike">
                <a:solidFill>
                  <a:srgbClr val="E0E0E0"/>
                </a:solidFill>
                <a:latin typeface="Urbanist"/>
                <a:ea typeface="Urbanist"/>
                <a:cs typeface="Urbanist"/>
                <a:sym typeface="Urbanist"/>
              </a:rPr>
              <a:t>•</a:t>
            </a:r>
            <a:endParaRPr/>
          </a:p>
        </p:txBody>
      </p:sp>
      <p:sp>
        <p:nvSpPr>
          <p:cNvPr id="158" name="Google Shape;158;p19"/>
          <p:cNvSpPr txBox="1"/>
          <p:nvPr/>
        </p:nvSpPr>
        <p:spPr>
          <a:xfrm>
            <a:off x="619200" y="3176349"/>
            <a:ext cx="4857900" cy="969600"/>
          </a:xfrm>
          <a:prstGeom prst="rect">
            <a:avLst/>
          </a:prstGeom>
          <a:noFill/>
          <a:ln>
            <a:noFill/>
          </a:ln>
        </p:spPr>
        <p:txBody>
          <a:bodyPr anchorCtr="0" anchor="t" bIns="0" lIns="38100" spcFirstLastPara="1" rIns="0" wrap="square" tIns="0">
            <a:spAutoFit/>
          </a:bodyPr>
          <a:lstStyle/>
          <a:p>
            <a:pPr indent="0" lvl="0" marL="0" marR="0" rtl="0" algn="l">
              <a:lnSpc>
                <a:spcPct val="160000"/>
              </a:lnSpc>
              <a:spcBef>
                <a:spcPts val="0"/>
              </a:spcBef>
              <a:spcAft>
                <a:spcPts val="0"/>
              </a:spcAft>
              <a:buNone/>
            </a:pPr>
            <a:r>
              <a:rPr lang="en-US" sz="1500">
                <a:solidFill>
                  <a:srgbClr val="E0E0E0"/>
                </a:solidFill>
                <a:latin typeface="Urbanist"/>
                <a:ea typeface="Urbanist"/>
                <a:cs typeface="Urbanist"/>
                <a:sym typeface="Urbanist"/>
              </a:rPr>
              <a:t>Cx have strong likes and dislikes across influencer style videos, food videos, how to videos, and still images vs. videos</a:t>
            </a:r>
            <a:endParaRPr/>
          </a:p>
        </p:txBody>
      </p:sp>
      <p:sp>
        <p:nvSpPr>
          <p:cNvPr id="159" name="Google Shape;159;p19"/>
          <p:cNvSpPr txBox="1"/>
          <p:nvPr/>
        </p:nvSpPr>
        <p:spPr>
          <a:xfrm>
            <a:off x="762000" y="571500"/>
            <a:ext cx="11401500" cy="11082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3600">
                <a:solidFill>
                  <a:srgbClr val="FFFFFF"/>
                </a:solidFill>
                <a:latin typeface="Urbanist"/>
                <a:ea typeface="Urbanist"/>
                <a:cs typeface="Urbanist"/>
                <a:sym typeface="Urbanist"/>
              </a:rPr>
              <a:t>Personalization isn’t just what you show, but how you show it</a:t>
            </a:r>
            <a:endParaRPr/>
          </a:p>
        </p:txBody>
      </p:sp>
      <p:sp>
        <p:nvSpPr>
          <p:cNvPr id="160" name="Google Shape;160;p19"/>
          <p:cNvSpPr/>
          <p:nvPr/>
        </p:nvSpPr>
        <p:spPr>
          <a:xfrm>
            <a:off x="571500" y="571500"/>
            <a:ext cx="47700" cy="552600"/>
          </a:xfrm>
          <a:prstGeom prst="rect">
            <a:avLst/>
          </a:prstGeom>
          <a:solidFill>
            <a:srgbClr val="FF443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pic>
        <p:nvPicPr>
          <p:cNvPr id="161" name="Google Shape;161;p19"/>
          <p:cNvPicPr preferRelativeResize="0"/>
          <p:nvPr/>
        </p:nvPicPr>
        <p:blipFill rotWithShape="1">
          <a:blip r:embed="rId4">
            <a:alphaModFix/>
          </a:blip>
          <a:srcRect b="0" l="0" r="4177" t="0"/>
          <a:stretch/>
        </p:blipFill>
        <p:spPr>
          <a:xfrm>
            <a:off x="6458050" y="1756175"/>
            <a:ext cx="4986225" cy="42719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E1E1E"/>
        </a:solidFill>
      </p:bgPr>
    </p:bg>
    <p:spTree>
      <p:nvGrpSpPr>
        <p:cNvPr id="165" name="Shape 165"/>
        <p:cNvGrpSpPr/>
        <p:nvPr/>
      </p:nvGrpSpPr>
      <p:grpSpPr>
        <a:xfrm>
          <a:off x="0" y="0"/>
          <a:ext cx="0" cy="0"/>
          <a:chOff x="0" y="0"/>
          <a:chExt cx="0" cy="0"/>
        </a:xfrm>
      </p:grpSpPr>
      <p:pic>
        <p:nvPicPr>
          <p:cNvPr descr="image.png" id="166" name="Google Shape;166;p20"/>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167" name="Google Shape;167;p20"/>
          <p:cNvSpPr txBox="1"/>
          <p:nvPr/>
        </p:nvSpPr>
        <p:spPr>
          <a:xfrm>
            <a:off x="914400" y="3381375"/>
            <a:ext cx="38100" cy="2310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0" i="0" lang="en-US" sz="1500" u="none" cap="none" strike="noStrike">
                <a:solidFill>
                  <a:srgbClr val="E0E0E0"/>
                </a:solidFill>
                <a:latin typeface="Urbanist"/>
                <a:ea typeface="Urbanist"/>
                <a:cs typeface="Urbanist"/>
                <a:sym typeface="Urbanist"/>
              </a:rPr>
              <a:t>•</a:t>
            </a:r>
            <a:endParaRPr/>
          </a:p>
        </p:txBody>
      </p:sp>
      <p:sp>
        <p:nvSpPr>
          <p:cNvPr id="168" name="Google Shape;168;p20"/>
          <p:cNvSpPr txBox="1"/>
          <p:nvPr/>
        </p:nvSpPr>
        <p:spPr>
          <a:xfrm>
            <a:off x="914400" y="4133850"/>
            <a:ext cx="38100" cy="2310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0" i="0" lang="en-US" sz="1500" u="none" cap="none" strike="noStrike">
                <a:solidFill>
                  <a:srgbClr val="E0E0E0"/>
                </a:solidFill>
                <a:latin typeface="Urbanist"/>
                <a:ea typeface="Urbanist"/>
                <a:cs typeface="Urbanist"/>
                <a:sym typeface="Urbanist"/>
              </a:rPr>
              <a:t>•</a:t>
            </a:r>
            <a:endParaRPr/>
          </a:p>
        </p:txBody>
      </p:sp>
      <p:sp>
        <p:nvSpPr>
          <p:cNvPr id="169" name="Google Shape;169;p20"/>
          <p:cNvSpPr txBox="1"/>
          <p:nvPr/>
        </p:nvSpPr>
        <p:spPr>
          <a:xfrm>
            <a:off x="762000" y="571500"/>
            <a:ext cx="11401500" cy="5541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3600">
                <a:solidFill>
                  <a:srgbClr val="FFFFFF"/>
                </a:solidFill>
                <a:latin typeface="Urbanist"/>
                <a:ea typeface="Urbanist"/>
                <a:cs typeface="Urbanist"/>
                <a:sym typeface="Urbanist"/>
              </a:rPr>
              <a:t>We have to get personalization right</a:t>
            </a:r>
            <a:endParaRPr/>
          </a:p>
        </p:txBody>
      </p:sp>
      <p:sp>
        <p:nvSpPr>
          <p:cNvPr id="170" name="Google Shape;170;p20"/>
          <p:cNvSpPr/>
          <p:nvPr/>
        </p:nvSpPr>
        <p:spPr>
          <a:xfrm>
            <a:off x="571500" y="571500"/>
            <a:ext cx="47700" cy="552600"/>
          </a:xfrm>
          <a:prstGeom prst="rect">
            <a:avLst/>
          </a:prstGeom>
          <a:solidFill>
            <a:srgbClr val="FF443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171" name="Google Shape;171;p20"/>
          <p:cNvSpPr txBox="1"/>
          <p:nvPr/>
        </p:nvSpPr>
        <p:spPr>
          <a:xfrm>
            <a:off x="571500" y="1593475"/>
            <a:ext cx="9915300" cy="6465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100">
                <a:solidFill>
                  <a:srgbClr val="FF4433"/>
                </a:solidFill>
                <a:latin typeface="Urbanist"/>
                <a:ea typeface="Urbanist"/>
                <a:cs typeface="Urbanist"/>
                <a:sym typeface="Urbanist"/>
              </a:rPr>
              <a:t>Personalization is the most important factor for Ad success.  Ad formats do not matter if the content we are providing doesn’t align with Cx preferences.</a:t>
            </a:r>
            <a:endParaRPr/>
          </a:p>
        </p:txBody>
      </p:sp>
      <p:sp>
        <p:nvSpPr>
          <p:cNvPr id="172" name="Google Shape;172;p20"/>
          <p:cNvSpPr txBox="1"/>
          <p:nvPr/>
        </p:nvSpPr>
        <p:spPr>
          <a:xfrm>
            <a:off x="723900" y="2771775"/>
            <a:ext cx="5638500" cy="1228200"/>
          </a:xfrm>
          <a:prstGeom prst="rect">
            <a:avLst/>
          </a:prstGeom>
          <a:noFill/>
          <a:ln>
            <a:noFill/>
          </a:ln>
        </p:spPr>
        <p:txBody>
          <a:bodyPr anchorCtr="0" anchor="t" bIns="0" lIns="0" spcFirstLastPara="1" rIns="0" wrap="square" tIns="0">
            <a:spAutoFit/>
          </a:bodyPr>
          <a:lstStyle/>
          <a:p>
            <a:pPr indent="0" lvl="0" marL="0" marR="0" rtl="0" algn="l">
              <a:lnSpc>
                <a:spcPct val="160000"/>
              </a:lnSpc>
              <a:spcBef>
                <a:spcPts val="0"/>
              </a:spcBef>
              <a:spcAft>
                <a:spcPts val="0"/>
              </a:spcAft>
              <a:buNone/>
            </a:pPr>
            <a:r>
              <a:rPr lang="en-US" sz="1900">
                <a:solidFill>
                  <a:srgbClr val="E0E0E0"/>
                </a:solidFill>
                <a:latin typeface="Urbanist"/>
                <a:ea typeface="Urbanist"/>
                <a:cs typeface="Urbanist"/>
                <a:sym typeface="Urbanist"/>
              </a:rPr>
              <a:t>Personalization should go beyond the “what” we show and also align to the “where” , the “how” and the “how much”</a:t>
            </a:r>
            <a:endParaRPr sz="1800"/>
          </a:p>
        </p:txBody>
      </p:sp>
      <p:pic>
        <p:nvPicPr>
          <p:cNvPr id="173" name="Google Shape;173;p20"/>
          <p:cNvPicPr preferRelativeResize="0"/>
          <p:nvPr/>
        </p:nvPicPr>
        <p:blipFill>
          <a:blip r:embed="rId4">
            <a:alphaModFix/>
          </a:blip>
          <a:stretch>
            <a:fillRect/>
          </a:stretch>
        </p:blipFill>
        <p:spPr>
          <a:xfrm>
            <a:off x="7120150" y="2707850"/>
            <a:ext cx="2273506" cy="34102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E1E1E"/>
        </a:solidFill>
      </p:bgPr>
    </p:bg>
    <p:spTree>
      <p:nvGrpSpPr>
        <p:cNvPr id="177" name="Shape 177"/>
        <p:cNvGrpSpPr/>
        <p:nvPr/>
      </p:nvGrpSpPr>
      <p:grpSpPr>
        <a:xfrm>
          <a:off x="0" y="0"/>
          <a:ext cx="0" cy="0"/>
          <a:chOff x="0" y="0"/>
          <a:chExt cx="0" cy="0"/>
        </a:xfrm>
      </p:grpSpPr>
      <p:pic>
        <p:nvPicPr>
          <p:cNvPr descr="image.png" id="178" name="Google Shape;178;p21"/>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179" name="Google Shape;179;p21"/>
          <p:cNvSpPr txBox="1"/>
          <p:nvPr/>
        </p:nvSpPr>
        <p:spPr>
          <a:xfrm>
            <a:off x="619125" y="1481125"/>
            <a:ext cx="5500800" cy="3231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i="0" lang="en-US" sz="2100" u="none" cap="none" strike="noStrike">
                <a:solidFill>
                  <a:srgbClr val="FF4433"/>
                </a:solidFill>
                <a:latin typeface="Urbanist"/>
                <a:ea typeface="Urbanist"/>
                <a:cs typeface="Urbanist"/>
                <a:sym typeface="Urbanist"/>
              </a:rPr>
              <a:t>Real vs. Produced</a:t>
            </a:r>
            <a:endParaRPr/>
          </a:p>
        </p:txBody>
      </p:sp>
      <p:sp>
        <p:nvSpPr>
          <p:cNvPr id="180" name="Google Shape;180;p21"/>
          <p:cNvSpPr txBox="1"/>
          <p:nvPr/>
        </p:nvSpPr>
        <p:spPr>
          <a:xfrm>
            <a:off x="619125" y="1995475"/>
            <a:ext cx="5238900" cy="969600"/>
          </a:xfrm>
          <a:prstGeom prst="rect">
            <a:avLst/>
          </a:prstGeom>
          <a:noFill/>
          <a:ln>
            <a:noFill/>
          </a:ln>
        </p:spPr>
        <p:txBody>
          <a:bodyPr anchorCtr="0" anchor="t" bIns="0" lIns="0" spcFirstLastPara="1" rIns="0" wrap="square" tIns="0">
            <a:spAutoFit/>
          </a:bodyPr>
          <a:lstStyle/>
          <a:p>
            <a:pPr indent="0" lvl="0" marL="0" marR="0" rtl="0" algn="l">
              <a:lnSpc>
                <a:spcPct val="160000"/>
              </a:lnSpc>
              <a:spcBef>
                <a:spcPts val="0"/>
              </a:spcBef>
              <a:spcAft>
                <a:spcPts val="0"/>
              </a:spcAft>
              <a:buNone/>
            </a:pPr>
            <a:r>
              <a:rPr b="0" i="0" lang="en-US" sz="1500" u="none" cap="none" strike="noStrike">
                <a:solidFill>
                  <a:srgbClr val="E0E0E0"/>
                </a:solidFill>
                <a:latin typeface="Urbanist"/>
                <a:ea typeface="Urbanist"/>
                <a:cs typeface="Urbanist"/>
                <a:sym typeface="Urbanist"/>
              </a:rPr>
              <a:t>Videos showing food actually being mixed, held, or eaten (influencer style) performed better than polished TV-style commercials.</a:t>
            </a:r>
            <a:endParaRPr/>
          </a:p>
        </p:txBody>
      </p:sp>
      <p:sp>
        <p:nvSpPr>
          <p:cNvPr id="181" name="Google Shape;181;p21"/>
          <p:cNvSpPr txBox="1"/>
          <p:nvPr/>
        </p:nvSpPr>
        <p:spPr>
          <a:xfrm>
            <a:off x="6267450" y="1481125"/>
            <a:ext cx="5500800" cy="3231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i="0" lang="en-US" sz="2100" u="none" cap="none" strike="noStrike">
                <a:solidFill>
                  <a:srgbClr val="FF4433"/>
                </a:solidFill>
                <a:latin typeface="Urbanist"/>
                <a:ea typeface="Urbanist"/>
                <a:cs typeface="Urbanist"/>
                <a:sym typeface="Urbanist"/>
              </a:rPr>
              <a:t>The Authenticity Trap</a:t>
            </a:r>
            <a:endParaRPr/>
          </a:p>
        </p:txBody>
      </p:sp>
      <p:sp>
        <p:nvSpPr>
          <p:cNvPr id="182" name="Google Shape;182;p21"/>
          <p:cNvSpPr txBox="1"/>
          <p:nvPr/>
        </p:nvSpPr>
        <p:spPr>
          <a:xfrm>
            <a:off x="6267450" y="1995475"/>
            <a:ext cx="5238900" cy="969600"/>
          </a:xfrm>
          <a:prstGeom prst="rect">
            <a:avLst/>
          </a:prstGeom>
          <a:noFill/>
          <a:ln>
            <a:noFill/>
          </a:ln>
        </p:spPr>
        <p:txBody>
          <a:bodyPr anchorCtr="0" anchor="t" bIns="0" lIns="0" spcFirstLastPara="1" rIns="0" wrap="square" tIns="0">
            <a:spAutoFit/>
          </a:bodyPr>
          <a:lstStyle/>
          <a:p>
            <a:pPr indent="0" lvl="0" marL="0" marR="0" rtl="0" algn="l">
              <a:lnSpc>
                <a:spcPct val="160000"/>
              </a:lnSpc>
              <a:spcBef>
                <a:spcPts val="0"/>
              </a:spcBef>
              <a:spcAft>
                <a:spcPts val="0"/>
              </a:spcAft>
              <a:buNone/>
            </a:pPr>
            <a:r>
              <a:rPr b="0" i="0" lang="en-US" sz="1500" u="none" cap="none" strike="noStrike">
                <a:solidFill>
                  <a:srgbClr val="E0E0E0"/>
                </a:solidFill>
                <a:latin typeface="Urbanist"/>
                <a:ea typeface="Urbanist"/>
                <a:cs typeface="Urbanist"/>
                <a:sym typeface="Urbanist"/>
              </a:rPr>
              <a:t>However, balance is key. If it feels </a:t>
            </a:r>
            <a:r>
              <a:rPr b="0" i="1" lang="en-US" sz="1500" u="none" cap="none" strike="noStrike">
                <a:solidFill>
                  <a:srgbClr val="E0E0E0"/>
                </a:solidFill>
                <a:latin typeface="Urbanist"/>
                <a:ea typeface="Urbanist"/>
                <a:cs typeface="Urbanist"/>
                <a:sym typeface="Urbanist"/>
              </a:rPr>
              <a:t>too</a:t>
            </a:r>
            <a:r>
              <a:rPr b="0" i="0" lang="en-US" sz="1500" u="none" cap="none" strike="noStrike">
                <a:solidFill>
                  <a:srgbClr val="E0E0E0"/>
                </a:solidFill>
                <a:latin typeface="Urbanist"/>
                <a:ea typeface="Urbanist"/>
                <a:cs typeface="Urbanist"/>
                <a:sym typeface="Urbanist"/>
              </a:rPr>
              <a:t> much like social media ("Instagram-itis"), it becomes distracting and feels out of place in a utility app.</a:t>
            </a:r>
            <a:endParaRPr/>
          </a:p>
        </p:txBody>
      </p:sp>
      <p:sp>
        <p:nvSpPr>
          <p:cNvPr id="183" name="Google Shape;183;p21"/>
          <p:cNvSpPr txBox="1"/>
          <p:nvPr/>
        </p:nvSpPr>
        <p:spPr>
          <a:xfrm>
            <a:off x="762000" y="571500"/>
            <a:ext cx="11401500" cy="5541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i="0" lang="en-US" sz="3600" u="none" cap="none" strike="noStrike">
                <a:solidFill>
                  <a:srgbClr val="FFFFFF"/>
                </a:solidFill>
                <a:latin typeface="Urbanist"/>
                <a:ea typeface="Urbanist"/>
                <a:cs typeface="Urbanist"/>
                <a:sym typeface="Urbanist"/>
              </a:rPr>
              <a:t>Authenticity </a:t>
            </a:r>
            <a:r>
              <a:rPr b="1" lang="en-US" sz="3600">
                <a:solidFill>
                  <a:srgbClr val="FFFFFF"/>
                </a:solidFill>
                <a:latin typeface="Urbanist"/>
                <a:ea typeface="Urbanist"/>
                <a:cs typeface="Urbanist"/>
                <a:sym typeface="Urbanist"/>
              </a:rPr>
              <a:t>b</a:t>
            </a:r>
            <a:r>
              <a:rPr b="1" i="0" lang="en-US" sz="3600" u="none" cap="none" strike="noStrike">
                <a:solidFill>
                  <a:srgbClr val="FFFFFF"/>
                </a:solidFill>
                <a:latin typeface="Urbanist"/>
                <a:ea typeface="Urbanist"/>
                <a:cs typeface="Urbanist"/>
                <a:sym typeface="Urbanist"/>
              </a:rPr>
              <a:t>uilds </a:t>
            </a:r>
            <a:r>
              <a:rPr b="1" lang="en-US" sz="3600">
                <a:solidFill>
                  <a:srgbClr val="FFFFFF"/>
                </a:solidFill>
                <a:latin typeface="Urbanist"/>
                <a:ea typeface="Urbanist"/>
                <a:cs typeface="Urbanist"/>
                <a:sym typeface="Urbanist"/>
              </a:rPr>
              <a:t>t</a:t>
            </a:r>
            <a:r>
              <a:rPr b="1" i="0" lang="en-US" sz="3600" u="none" cap="none" strike="noStrike">
                <a:solidFill>
                  <a:srgbClr val="FFFFFF"/>
                </a:solidFill>
                <a:latin typeface="Urbanist"/>
                <a:ea typeface="Urbanist"/>
                <a:cs typeface="Urbanist"/>
                <a:sym typeface="Urbanist"/>
              </a:rPr>
              <a:t>rust</a:t>
            </a:r>
            <a:endParaRPr/>
          </a:p>
        </p:txBody>
      </p:sp>
      <p:sp>
        <p:nvSpPr>
          <p:cNvPr id="184" name="Google Shape;184;p21"/>
          <p:cNvSpPr/>
          <p:nvPr/>
        </p:nvSpPr>
        <p:spPr>
          <a:xfrm>
            <a:off x="571500" y="571500"/>
            <a:ext cx="47625" cy="552450"/>
          </a:xfrm>
          <a:prstGeom prst="rect">
            <a:avLst/>
          </a:prstGeom>
          <a:solidFill>
            <a:srgbClr val="FF443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pic>
        <p:nvPicPr>
          <p:cNvPr id="185" name="Google Shape;185;p21"/>
          <p:cNvPicPr preferRelativeResize="0"/>
          <p:nvPr/>
        </p:nvPicPr>
        <p:blipFill rotWithShape="1">
          <a:blip r:embed="rId4">
            <a:alphaModFix/>
          </a:blip>
          <a:srcRect b="0" l="4147" r="5297" t="0"/>
          <a:stretch/>
        </p:blipFill>
        <p:spPr>
          <a:xfrm>
            <a:off x="1628775" y="3429000"/>
            <a:ext cx="8501048" cy="31289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